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8" roundtripDataSignature="AMtx7miz+T8SCOBxuUwE8g78GyZVsjcm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customschemas.google.com/relationships/presentationmetadata" Target="meta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 name="Google Shape;8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88a89553f5_2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288a89553f5_2_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600">
                <a:solidFill>
                  <a:srgbClr val="262626"/>
                </a:solidFill>
                <a:latin typeface="Arial"/>
                <a:ea typeface="Arial"/>
                <a:cs typeface="Arial"/>
                <a:sym typeface="Arial"/>
              </a:rPr>
              <a:t>Despite being in a different department, these products all share one major ingredient: strawberries. They may be substitutes for each other too (i.e. frozen strawberries can be a close substitute for fresh strawberries). </a:t>
            </a:r>
            <a:endParaRPr sz="1600">
              <a:solidFill>
                <a:srgbClr val="262626"/>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solidFill>
                <a:srgbClr val="262626"/>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600">
                <a:solidFill>
                  <a:srgbClr val="262626"/>
                </a:solidFill>
                <a:latin typeface="Arial"/>
                <a:ea typeface="Arial"/>
                <a:cs typeface="Arial"/>
                <a:sym typeface="Arial"/>
              </a:rPr>
              <a:t>Note that the stem word ‘strawberry’ is used here to overcome the differences between singular and plural nouns. Thereby, using word stems to group similar products together can narrow down the list products and serve to strengthen product selection diversity. </a:t>
            </a:r>
            <a:endParaRPr/>
          </a:p>
        </p:txBody>
      </p:sp>
      <p:sp>
        <p:nvSpPr>
          <p:cNvPr id="164" name="Google Shape;164;g288a89553f5_2_1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Arial"/>
                <a:ea typeface="Arial"/>
                <a:cs typeface="Arial"/>
                <a:sym typeface="Arial"/>
              </a:rPr>
              <a:t> the number of orders that utilize the in-aisle items" - percent_order_fulfulfilled = fill-in-rate </a:t>
            </a:r>
            <a:endParaRPr sz="1104">
              <a:highlight>
                <a:srgbClr val="F1C232"/>
              </a:highlight>
              <a:latin typeface="Arial"/>
              <a:ea typeface="Arial"/>
              <a:cs typeface="Arial"/>
              <a:sym typeface="Arial"/>
            </a:endParaRPr>
          </a:p>
        </p:txBody>
      </p:sp>
      <p:sp>
        <p:nvSpPr>
          <p:cNvPr id="188" name="Google Shape;18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8a89553f5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8a89553f5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288a89553f5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88a89553f5_2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288a89553f5_2_3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288a89553f5_2_3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88a89553f5_2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288a89553f5_2_3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288a89553f5_2_3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c46d0ef1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24c46d0ef17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24c46d0ef17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c46d0ef17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24c46d0ef17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24c46d0ef17_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c46d0ef17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24c46d0ef17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24c46d0ef17_0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88a89553f5_2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g288a89553f5_2_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288a89553f5_2_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c46d0ef17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24c46d0ef17_0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24c46d0ef17_0_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c46d0ef17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24c46d0ef17_0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24c46d0ef17_0_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c46d0ef17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c46d0ef17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24c46d0ef17_0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8a89553f5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288a89553f5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300">
                <a:solidFill>
                  <a:srgbClr val="262626"/>
                </a:solidFill>
                <a:latin typeface="Arial"/>
                <a:ea typeface="Arial"/>
                <a:cs typeface="Arial"/>
                <a:sym typeface="Arial"/>
              </a:rPr>
              <a:t>Assumption #2 - Al</a:t>
            </a:r>
            <a:r>
              <a:rPr lang="en-US" sz="1300">
                <a:solidFill>
                  <a:srgbClr val="262626"/>
                </a:solidFill>
                <a:latin typeface="Arial"/>
                <a:ea typeface="Arial"/>
                <a:cs typeface="Arial"/>
                <a:sym typeface="Arial"/>
              </a:rPr>
              <a:t>though some vegetables and deli items may be refrigerated in some grocery stores, others may not. For the sake of simplicity we excluded vegetables and deli items from refrigerated items. </a:t>
            </a:r>
            <a:endParaRPr sz="1300">
              <a:solidFill>
                <a:srgbClr val="262626"/>
              </a:solidFill>
              <a:latin typeface="Arial"/>
              <a:ea typeface="Arial"/>
              <a:cs typeface="Arial"/>
              <a:sym typeface="Arial"/>
            </a:endParaRPr>
          </a:p>
          <a:p>
            <a:pPr indent="0" lvl="0" marL="0" rtl="0" algn="l">
              <a:spcBef>
                <a:spcPts val="0"/>
              </a:spcBef>
              <a:spcAft>
                <a:spcPts val="0"/>
              </a:spcAft>
              <a:buNone/>
            </a:pPr>
            <a:r>
              <a:t/>
            </a:r>
            <a:endParaRPr sz="1300">
              <a:solidFill>
                <a:srgbClr val="262626"/>
              </a:solidFill>
              <a:latin typeface="Arial"/>
              <a:ea typeface="Arial"/>
              <a:cs typeface="Arial"/>
              <a:sym typeface="Arial"/>
            </a:endParaRPr>
          </a:p>
          <a:p>
            <a:pPr indent="0" lvl="0" marL="0" rtl="0" algn="l">
              <a:spcBef>
                <a:spcPts val="0"/>
              </a:spcBef>
              <a:spcAft>
                <a:spcPts val="0"/>
              </a:spcAft>
              <a:buNone/>
            </a:pPr>
            <a:r>
              <a:rPr lang="en-US" sz="1300">
                <a:solidFill>
                  <a:srgbClr val="262626"/>
                </a:solidFill>
                <a:latin typeface="Arial"/>
                <a:ea typeface="Arial"/>
                <a:cs typeface="Arial"/>
                <a:sym typeface="Arial"/>
              </a:rPr>
              <a:t>Assumption #3 - Because some of our analysis involved things where having missing values would impact the analysis e.g. clustering, we chose to remove rows of orders and products that were missing the department and/or aisle name. </a:t>
            </a:r>
            <a:endParaRPr sz="1300">
              <a:solidFill>
                <a:srgbClr val="262626"/>
              </a:solidFill>
              <a:latin typeface="Arial"/>
              <a:ea typeface="Arial"/>
              <a:cs typeface="Arial"/>
              <a:sym typeface="Arial"/>
            </a:endParaRPr>
          </a:p>
          <a:p>
            <a:pPr indent="0" lvl="0" marL="0" rtl="0" algn="l">
              <a:spcBef>
                <a:spcPts val="0"/>
              </a:spcBef>
              <a:spcAft>
                <a:spcPts val="0"/>
              </a:spcAft>
              <a:buNone/>
            </a:pPr>
            <a:r>
              <a:t/>
            </a:r>
            <a:endParaRPr sz="1300">
              <a:solidFill>
                <a:srgbClr val="262626"/>
              </a:solidFill>
              <a:latin typeface="Arial"/>
              <a:ea typeface="Arial"/>
              <a:cs typeface="Arial"/>
              <a:sym typeface="Arial"/>
            </a:endParaRPr>
          </a:p>
          <a:p>
            <a:pPr indent="0" lvl="0" marL="0" rtl="0" algn="l">
              <a:spcBef>
                <a:spcPts val="0"/>
              </a:spcBef>
              <a:spcAft>
                <a:spcPts val="0"/>
              </a:spcAft>
              <a:buNone/>
            </a:pPr>
            <a:r>
              <a:t/>
            </a:r>
            <a:endParaRPr sz="1300">
              <a:solidFill>
                <a:srgbClr val="262626"/>
              </a:solidFill>
              <a:latin typeface="Arial"/>
              <a:ea typeface="Arial"/>
              <a:cs typeface="Arial"/>
              <a:sym typeface="Arial"/>
            </a:endParaRPr>
          </a:p>
        </p:txBody>
      </p:sp>
      <p:sp>
        <p:nvSpPr>
          <p:cNvPr id="109" name="Google Shape;109;g288a89553f5_2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8a89553f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88a89553f5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288a89553f5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8a89553f5_2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288a89553f5_2_3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288a89553f5_2_3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Title - With Formal Logo ">
  <p:cSld name="Pink Title - With Formal Logo ">
    <p:spTree>
      <p:nvGrpSpPr>
        <p:cNvPr id="15" name="Shape 15"/>
        <p:cNvGrpSpPr/>
        <p:nvPr/>
      </p:nvGrpSpPr>
      <p:grpSpPr>
        <a:xfrm>
          <a:off x="0" y="0"/>
          <a:ext cx="0" cy="0"/>
          <a:chOff x="0" y="0"/>
          <a:chExt cx="0" cy="0"/>
        </a:xfrm>
      </p:grpSpPr>
      <p:pic>
        <p:nvPicPr>
          <p:cNvPr id="16" name="Google Shape;16;p72"/>
          <p:cNvPicPr preferRelativeResize="0"/>
          <p:nvPr/>
        </p:nvPicPr>
        <p:blipFill rotWithShape="1">
          <a:blip r:embed="rId2">
            <a:alphaModFix/>
          </a:blip>
          <a:srcRect b="0" l="0" r="0" t="0"/>
          <a:stretch/>
        </p:blipFill>
        <p:spPr>
          <a:xfrm>
            <a:off x="479377" y="876468"/>
            <a:ext cx="2736303" cy="707093"/>
          </a:xfrm>
          <a:prstGeom prst="rect">
            <a:avLst/>
          </a:prstGeom>
          <a:noFill/>
          <a:ln>
            <a:noFill/>
          </a:ln>
        </p:spPr>
      </p:pic>
      <p:sp>
        <p:nvSpPr>
          <p:cNvPr id="17" name="Google Shape;17;p72"/>
          <p:cNvSpPr/>
          <p:nvPr/>
        </p:nvSpPr>
        <p:spPr>
          <a:xfrm>
            <a:off x="0" y="2348880"/>
            <a:ext cx="12192000" cy="4509120"/>
          </a:xfrm>
          <a:prstGeom prst="rect">
            <a:avLst/>
          </a:prstGeom>
          <a:solidFill>
            <a:srgbClr val="ED037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 name="Google Shape;18;p72"/>
          <p:cNvSpPr txBox="1"/>
          <p:nvPr>
            <p:ph type="title"/>
          </p:nvPr>
        </p:nvSpPr>
        <p:spPr>
          <a:xfrm>
            <a:off x="551384" y="2348883"/>
            <a:ext cx="10363200" cy="136207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4800"/>
              <a:buFont typeface="Arial"/>
              <a:buNone/>
              <a:defRPr b="0" sz="48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2"/>
          <p:cNvSpPr txBox="1"/>
          <p:nvPr>
            <p:ph idx="1" type="body"/>
          </p:nvPr>
        </p:nvSpPr>
        <p:spPr>
          <a:xfrm>
            <a:off x="551384" y="3717032"/>
            <a:ext cx="10369152" cy="10081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lt1"/>
              </a:buClr>
              <a:buSzPts val="1920"/>
              <a:buNone/>
              <a:defRPr b="0" sz="2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rgbClr val="888888"/>
              </a:buClr>
              <a:buSzPts val="1440"/>
              <a:buNone/>
              <a:defRPr sz="1800">
                <a:solidFill>
                  <a:srgbClr val="888888"/>
                </a:solidFill>
              </a:defRPr>
            </a:lvl2pPr>
            <a:lvl3pPr indent="-228600" lvl="2" marL="1371600" algn="l">
              <a:lnSpc>
                <a:spcPct val="100000"/>
              </a:lnSpc>
              <a:spcBef>
                <a:spcPts val="600"/>
              </a:spcBef>
              <a:spcAft>
                <a:spcPts val="0"/>
              </a:spcAft>
              <a:buClr>
                <a:srgbClr val="888888"/>
              </a:buClr>
              <a:buSzPts val="1280"/>
              <a:buNone/>
              <a:defRPr sz="1600">
                <a:solidFill>
                  <a:srgbClr val="888888"/>
                </a:solidFill>
              </a:defRPr>
            </a:lvl3pPr>
            <a:lvl4pPr indent="-228600" lvl="3" marL="1828800" algn="l">
              <a:lnSpc>
                <a:spcPct val="100000"/>
              </a:lnSpc>
              <a:spcBef>
                <a:spcPts val="600"/>
              </a:spcBef>
              <a:spcAft>
                <a:spcPts val="0"/>
              </a:spcAft>
              <a:buClr>
                <a:srgbClr val="888888"/>
              </a:buClr>
              <a:buSzPts val="1120"/>
              <a:buNone/>
              <a:defRPr sz="1400">
                <a:solidFill>
                  <a:srgbClr val="888888"/>
                </a:solidFill>
              </a:defRPr>
            </a:lvl4pPr>
            <a:lvl5pPr indent="-228600" lvl="4" marL="2286000" algn="l">
              <a:lnSpc>
                <a:spcPct val="100000"/>
              </a:lnSpc>
              <a:spcBef>
                <a:spcPts val="600"/>
              </a:spcBef>
              <a:spcAft>
                <a:spcPts val="0"/>
              </a:spcAft>
              <a:buClr>
                <a:srgbClr val="888888"/>
              </a:buClr>
              <a:buSzPts val="1120"/>
              <a:buNone/>
              <a:defRPr sz="1400">
                <a:solidFill>
                  <a:srgbClr val="888888"/>
                </a:solidFill>
              </a:defRPr>
            </a:lvl5pPr>
            <a:lvl6pPr indent="-228600" lvl="5" marL="2743200" algn="l">
              <a:lnSpc>
                <a:spcPct val="100000"/>
              </a:lnSpc>
              <a:spcBef>
                <a:spcPts val="600"/>
              </a:spcBef>
              <a:spcAft>
                <a:spcPts val="0"/>
              </a:spcAft>
              <a:buClr>
                <a:srgbClr val="888888"/>
              </a:buClr>
              <a:buSzPts val="1120"/>
              <a:buNone/>
              <a:defRPr sz="1400">
                <a:solidFill>
                  <a:srgbClr val="888888"/>
                </a:solidFill>
              </a:defRPr>
            </a:lvl6pPr>
            <a:lvl7pPr indent="-228600" lvl="6" marL="3200400" algn="l">
              <a:lnSpc>
                <a:spcPct val="100000"/>
              </a:lnSpc>
              <a:spcBef>
                <a:spcPts val="600"/>
              </a:spcBef>
              <a:spcAft>
                <a:spcPts val="0"/>
              </a:spcAft>
              <a:buClr>
                <a:srgbClr val="888888"/>
              </a:buClr>
              <a:buSzPts val="1120"/>
              <a:buNone/>
              <a:defRPr sz="1400">
                <a:solidFill>
                  <a:srgbClr val="888888"/>
                </a:solidFill>
              </a:defRPr>
            </a:lvl7pPr>
            <a:lvl8pPr indent="-228600" lvl="7" marL="3657600" algn="l">
              <a:lnSpc>
                <a:spcPct val="100000"/>
              </a:lnSpc>
              <a:spcBef>
                <a:spcPts val="600"/>
              </a:spcBef>
              <a:spcAft>
                <a:spcPts val="0"/>
              </a:spcAft>
              <a:buClr>
                <a:srgbClr val="888888"/>
              </a:buClr>
              <a:buSzPts val="1120"/>
              <a:buNone/>
              <a:defRPr sz="1400">
                <a:solidFill>
                  <a:srgbClr val="888888"/>
                </a:solidFill>
              </a:defRPr>
            </a:lvl8pPr>
            <a:lvl9pPr indent="-228600" lvl="8" marL="4114800" algn="l">
              <a:lnSpc>
                <a:spcPct val="100000"/>
              </a:lnSpc>
              <a:spcBef>
                <a:spcPts val="600"/>
              </a:spcBef>
              <a:spcAft>
                <a:spcPts val="600"/>
              </a:spcAft>
              <a:buClr>
                <a:srgbClr val="888888"/>
              </a:buClr>
              <a:buSzPts val="1120"/>
              <a:buNone/>
              <a:defRPr sz="1400">
                <a:solidFill>
                  <a:srgbClr val="888888"/>
                </a:solidFill>
              </a:defRPr>
            </a:lvl9pPr>
          </a:lstStyle>
          <a:p/>
        </p:txBody>
      </p:sp>
      <p:sp>
        <p:nvSpPr>
          <p:cNvPr id="20" name="Google Shape;20;p72"/>
          <p:cNvSpPr txBox="1"/>
          <p:nvPr>
            <p:ph idx="10" type="dt"/>
          </p:nvPr>
        </p:nvSpPr>
        <p:spPr>
          <a:xfrm>
            <a:off x="719403" y="6525348"/>
            <a:ext cx="912101"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72"/>
          <p:cNvSpPr txBox="1"/>
          <p:nvPr>
            <p:ph idx="11" type="ftr"/>
          </p:nvPr>
        </p:nvSpPr>
        <p:spPr>
          <a:xfrm>
            <a:off x="1547561" y="6525348"/>
            <a:ext cx="8220847"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72"/>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23" name="Google Shape;23;p72"/>
          <p:cNvPicPr preferRelativeResize="0"/>
          <p:nvPr/>
        </p:nvPicPr>
        <p:blipFill rotWithShape="1">
          <a:blip r:embed="rId3">
            <a:alphaModFix/>
          </a:blip>
          <a:srcRect b="0" l="0" r="0" t="0"/>
          <a:stretch/>
        </p:blipFill>
        <p:spPr>
          <a:xfrm>
            <a:off x="8635357" y="5756569"/>
            <a:ext cx="2933251" cy="652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Title with HWIC">
  <p:cSld name="Pink Title with HWIC">
    <p:spTree>
      <p:nvGrpSpPr>
        <p:cNvPr id="24" name="Shape 24"/>
        <p:cNvGrpSpPr/>
        <p:nvPr/>
      </p:nvGrpSpPr>
      <p:grpSpPr>
        <a:xfrm>
          <a:off x="0" y="0"/>
          <a:ext cx="0" cy="0"/>
          <a:chOff x="0" y="0"/>
          <a:chExt cx="0" cy="0"/>
        </a:xfrm>
      </p:grpSpPr>
      <p:pic>
        <p:nvPicPr>
          <p:cNvPr id="25" name="Google Shape;25;p73"/>
          <p:cNvPicPr preferRelativeResize="0"/>
          <p:nvPr/>
        </p:nvPicPr>
        <p:blipFill rotWithShape="1">
          <a:blip r:embed="rId2">
            <a:alphaModFix/>
          </a:blip>
          <a:srcRect b="0" l="0" r="0" t="0"/>
          <a:stretch/>
        </p:blipFill>
        <p:spPr>
          <a:xfrm>
            <a:off x="479377" y="876468"/>
            <a:ext cx="2736303" cy="707093"/>
          </a:xfrm>
          <a:prstGeom prst="rect">
            <a:avLst/>
          </a:prstGeom>
          <a:noFill/>
          <a:ln>
            <a:noFill/>
          </a:ln>
        </p:spPr>
      </p:pic>
      <p:sp>
        <p:nvSpPr>
          <p:cNvPr id="26" name="Google Shape;26;p73"/>
          <p:cNvSpPr/>
          <p:nvPr/>
        </p:nvSpPr>
        <p:spPr>
          <a:xfrm>
            <a:off x="0" y="2348880"/>
            <a:ext cx="12192000" cy="4509120"/>
          </a:xfrm>
          <a:prstGeom prst="rect">
            <a:avLst/>
          </a:prstGeom>
          <a:solidFill>
            <a:srgbClr val="ED037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 name="Google Shape;27;p73"/>
          <p:cNvSpPr txBox="1"/>
          <p:nvPr>
            <p:ph type="title"/>
          </p:nvPr>
        </p:nvSpPr>
        <p:spPr>
          <a:xfrm>
            <a:off x="551384" y="2348883"/>
            <a:ext cx="10363200" cy="136207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4800"/>
              <a:buFont typeface="Arial"/>
              <a:buNone/>
              <a:defRPr b="0" sz="48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73"/>
          <p:cNvSpPr txBox="1"/>
          <p:nvPr>
            <p:ph idx="1" type="body"/>
          </p:nvPr>
        </p:nvSpPr>
        <p:spPr>
          <a:xfrm>
            <a:off x="551384" y="3717032"/>
            <a:ext cx="10369152" cy="10081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lt1"/>
              </a:buClr>
              <a:buSzPts val="1920"/>
              <a:buNone/>
              <a:defRPr b="0" sz="2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rgbClr val="888888"/>
              </a:buClr>
              <a:buSzPts val="1440"/>
              <a:buNone/>
              <a:defRPr sz="1800">
                <a:solidFill>
                  <a:srgbClr val="888888"/>
                </a:solidFill>
              </a:defRPr>
            </a:lvl2pPr>
            <a:lvl3pPr indent="-228600" lvl="2" marL="1371600" algn="l">
              <a:lnSpc>
                <a:spcPct val="100000"/>
              </a:lnSpc>
              <a:spcBef>
                <a:spcPts val="600"/>
              </a:spcBef>
              <a:spcAft>
                <a:spcPts val="0"/>
              </a:spcAft>
              <a:buClr>
                <a:srgbClr val="888888"/>
              </a:buClr>
              <a:buSzPts val="1280"/>
              <a:buNone/>
              <a:defRPr sz="1600">
                <a:solidFill>
                  <a:srgbClr val="888888"/>
                </a:solidFill>
              </a:defRPr>
            </a:lvl3pPr>
            <a:lvl4pPr indent="-228600" lvl="3" marL="1828800" algn="l">
              <a:lnSpc>
                <a:spcPct val="100000"/>
              </a:lnSpc>
              <a:spcBef>
                <a:spcPts val="600"/>
              </a:spcBef>
              <a:spcAft>
                <a:spcPts val="0"/>
              </a:spcAft>
              <a:buClr>
                <a:srgbClr val="888888"/>
              </a:buClr>
              <a:buSzPts val="1120"/>
              <a:buNone/>
              <a:defRPr sz="1400">
                <a:solidFill>
                  <a:srgbClr val="888888"/>
                </a:solidFill>
              </a:defRPr>
            </a:lvl4pPr>
            <a:lvl5pPr indent="-228600" lvl="4" marL="2286000" algn="l">
              <a:lnSpc>
                <a:spcPct val="100000"/>
              </a:lnSpc>
              <a:spcBef>
                <a:spcPts val="600"/>
              </a:spcBef>
              <a:spcAft>
                <a:spcPts val="0"/>
              </a:spcAft>
              <a:buClr>
                <a:srgbClr val="888888"/>
              </a:buClr>
              <a:buSzPts val="1120"/>
              <a:buNone/>
              <a:defRPr sz="1400">
                <a:solidFill>
                  <a:srgbClr val="888888"/>
                </a:solidFill>
              </a:defRPr>
            </a:lvl5pPr>
            <a:lvl6pPr indent="-228600" lvl="5" marL="2743200" algn="l">
              <a:lnSpc>
                <a:spcPct val="100000"/>
              </a:lnSpc>
              <a:spcBef>
                <a:spcPts val="600"/>
              </a:spcBef>
              <a:spcAft>
                <a:spcPts val="0"/>
              </a:spcAft>
              <a:buClr>
                <a:srgbClr val="888888"/>
              </a:buClr>
              <a:buSzPts val="1120"/>
              <a:buNone/>
              <a:defRPr sz="1400">
                <a:solidFill>
                  <a:srgbClr val="888888"/>
                </a:solidFill>
              </a:defRPr>
            </a:lvl6pPr>
            <a:lvl7pPr indent="-228600" lvl="6" marL="3200400" algn="l">
              <a:lnSpc>
                <a:spcPct val="100000"/>
              </a:lnSpc>
              <a:spcBef>
                <a:spcPts val="600"/>
              </a:spcBef>
              <a:spcAft>
                <a:spcPts val="0"/>
              </a:spcAft>
              <a:buClr>
                <a:srgbClr val="888888"/>
              </a:buClr>
              <a:buSzPts val="1120"/>
              <a:buNone/>
              <a:defRPr sz="1400">
                <a:solidFill>
                  <a:srgbClr val="888888"/>
                </a:solidFill>
              </a:defRPr>
            </a:lvl7pPr>
            <a:lvl8pPr indent="-228600" lvl="7" marL="3657600" algn="l">
              <a:lnSpc>
                <a:spcPct val="100000"/>
              </a:lnSpc>
              <a:spcBef>
                <a:spcPts val="600"/>
              </a:spcBef>
              <a:spcAft>
                <a:spcPts val="0"/>
              </a:spcAft>
              <a:buClr>
                <a:srgbClr val="888888"/>
              </a:buClr>
              <a:buSzPts val="1120"/>
              <a:buNone/>
              <a:defRPr sz="1400">
                <a:solidFill>
                  <a:srgbClr val="888888"/>
                </a:solidFill>
              </a:defRPr>
            </a:lvl8pPr>
            <a:lvl9pPr indent="-228600" lvl="8" marL="4114800" algn="l">
              <a:lnSpc>
                <a:spcPct val="100000"/>
              </a:lnSpc>
              <a:spcBef>
                <a:spcPts val="600"/>
              </a:spcBef>
              <a:spcAft>
                <a:spcPts val="600"/>
              </a:spcAft>
              <a:buClr>
                <a:srgbClr val="888888"/>
              </a:buClr>
              <a:buSzPts val="1120"/>
              <a:buNone/>
              <a:defRPr sz="1400">
                <a:solidFill>
                  <a:srgbClr val="888888"/>
                </a:solidFill>
              </a:defRPr>
            </a:lvl9pPr>
          </a:lstStyle>
          <a:p/>
        </p:txBody>
      </p:sp>
      <p:sp>
        <p:nvSpPr>
          <p:cNvPr id="29" name="Google Shape;29;p73"/>
          <p:cNvSpPr txBox="1"/>
          <p:nvPr>
            <p:ph idx="10" type="dt"/>
          </p:nvPr>
        </p:nvSpPr>
        <p:spPr>
          <a:xfrm>
            <a:off x="719403" y="6525348"/>
            <a:ext cx="912101"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3"/>
          <p:cNvSpPr txBox="1"/>
          <p:nvPr>
            <p:ph idx="11" type="ftr"/>
          </p:nvPr>
        </p:nvSpPr>
        <p:spPr>
          <a:xfrm>
            <a:off x="1547561" y="6525348"/>
            <a:ext cx="8220847"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3"/>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32" name="Google Shape;32;p73"/>
          <p:cNvPicPr preferRelativeResize="0"/>
          <p:nvPr/>
        </p:nvPicPr>
        <p:blipFill rotWithShape="1">
          <a:blip r:embed="rId3">
            <a:alphaModFix/>
          </a:blip>
          <a:srcRect b="0" l="0" r="0" t="0"/>
          <a:stretch/>
        </p:blipFill>
        <p:spPr>
          <a:xfrm>
            <a:off x="8916876" y="4581128"/>
            <a:ext cx="2938408" cy="217882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with formal logo">
  <p:cSld name="Basic Title with formal logo">
    <p:spTree>
      <p:nvGrpSpPr>
        <p:cNvPr id="33" name="Shape 33"/>
        <p:cNvGrpSpPr/>
        <p:nvPr/>
      </p:nvGrpSpPr>
      <p:grpSpPr>
        <a:xfrm>
          <a:off x="0" y="0"/>
          <a:ext cx="0" cy="0"/>
          <a:chOff x="0" y="0"/>
          <a:chExt cx="0" cy="0"/>
        </a:xfrm>
      </p:grpSpPr>
      <p:sp>
        <p:nvSpPr>
          <p:cNvPr id="34" name="Google Shape;34;p74"/>
          <p:cNvSpPr txBox="1"/>
          <p:nvPr>
            <p:ph type="title"/>
          </p:nvPr>
        </p:nvSpPr>
        <p:spPr>
          <a:xfrm>
            <a:off x="551384" y="1916832"/>
            <a:ext cx="10363200" cy="259228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4800"/>
              <a:buFont typeface="Arial"/>
              <a:buNone/>
              <a:defRPr b="0" sz="4800"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4"/>
          <p:cNvSpPr txBox="1"/>
          <p:nvPr>
            <p:ph idx="10" type="dt"/>
          </p:nvPr>
        </p:nvSpPr>
        <p:spPr>
          <a:xfrm>
            <a:off x="719403" y="6525348"/>
            <a:ext cx="912101"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4"/>
          <p:cNvSpPr txBox="1"/>
          <p:nvPr>
            <p:ph idx="11" type="ftr"/>
          </p:nvPr>
        </p:nvSpPr>
        <p:spPr>
          <a:xfrm>
            <a:off x="1547561" y="6525348"/>
            <a:ext cx="8220847"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4"/>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8" name="Google Shape;38;p74"/>
          <p:cNvSpPr txBox="1"/>
          <p:nvPr>
            <p:ph idx="1" type="body"/>
          </p:nvPr>
        </p:nvSpPr>
        <p:spPr>
          <a:xfrm>
            <a:off x="551384" y="3506986"/>
            <a:ext cx="10369152" cy="1002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rgbClr val="ED037C"/>
              </a:buClr>
              <a:buSzPts val="1920"/>
              <a:buNone/>
              <a:defRPr b="0" sz="2400">
                <a:solidFill>
                  <a:srgbClr val="ED037C"/>
                </a:solidFill>
                <a:latin typeface="Arial"/>
                <a:ea typeface="Arial"/>
                <a:cs typeface="Arial"/>
                <a:sym typeface="Arial"/>
              </a:defRPr>
            </a:lvl1pPr>
            <a:lvl2pPr indent="-228600" lvl="1" marL="914400" algn="l">
              <a:lnSpc>
                <a:spcPct val="100000"/>
              </a:lnSpc>
              <a:spcBef>
                <a:spcPts val="600"/>
              </a:spcBef>
              <a:spcAft>
                <a:spcPts val="0"/>
              </a:spcAft>
              <a:buClr>
                <a:srgbClr val="888888"/>
              </a:buClr>
              <a:buSzPts val="1440"/>
              <a:buNone/>
              <a:defRPr sz="1800">
                <a:solidFill>
                  <a:srgbClr val="888888"/>
                </a:solidFill>
              </a:defRPr>
            </a:lvl2pPr>
            <a:lvl3pPr indent="-228600" lvl="2" marL="1371600" algn="l">
              <a:lnSpc>
                <a:spcPct val="100000"/>
              </a:lnSpc>
              <a:spcBef>
                <a:spcPts val="600"/>
              </a:spcBef>
              <a:spcAft>
                <a:spcPts val="0"/>
              </a:spcAft>
              <a:buClr>
                <a:srgbClr val="888888"/>
              </a:buClr>
              <a:buSzPts val="1280"/>
              <a:buNone/>
              <a:defRPr sz="1600">
                <a:solidFill>
                  <a:srgbClr val="888888"/>
                </a:solidFill>
              </a:defRPr>
            </a:lvl3pPr>
            <a:lvl4pPr indent="-228600" lvl="3" marL="1828800" algn="l">
              <a:lnSpc>
                <a:spcPct val="100000"/>
              </a:lnSpc>
              <a:spcBef>
                <a:spcPts val="600"/>
              </a:spcBef>
              <a:spcAft>
                <a:spcPts val="0"/>
              </a:spcAft>
              <a:buClr>
                <a:srgbClr val="888888"/>
              </a:buClr>
              <a:buSzPts val="1120"/>
              <a:buNone/>
              <a:defRPr sz="1400">
                <a:solidFill>
                  <a:srgbClr val="888888"/>
                </a:solidFill>
              </a:defRPr>
            </a:lvl4pPr>
            <a:lvl5pPr indent="-228600" lvl="4" marL="2286000" algn="l">
              <a:lnSpc>
                <a:spcPct val="100000"/>
              </a:lnSpc>
              <a:spcBef>
                <a:spcPts val="600"/>
              </a:spcBef>
              <a:spcAft>
                <a:spcPts val="0"/>
              </a:spcAft>
              <a:buClr>
                <a:srgbClr val="888888"/>
              </a:buClr>
              <a:buSzPts val="1120"/>
              <a:buNone/>
              <a:defRPr sz="1400">
                <a:solidFill>
                  <a:srgbClr val="888888"/>
                </a:solidFill>
              </a:defRPr>
            </a:lvl5pPr>
            <a:lvl6pPr indent="-228600" lvl="5" marL="2743200" algn="l">
              <a:lnSpc>
                <a:spcPct val="100000"/>
              </a:lnSpc>
              <a:spcBef>
                <a:spcPts val="600"/>
              </a:spcBef>
              <a:spcAft>
                <a:spcPts val="0"/>
              </a:spcAft>
              <a:buClr>
                <a:srgbClr val="888888"/>
              </a:buClr>
              <a:buSzPts val="1120"/>
              <a:buNone/>
              <a:defRPr sz="1400">
                <a:solidFill>
                  <a:srgbClr val="888888"/>
                </a:solidFill>
              </a:defRPr>
            </a:lvl6pPr>
            <a:lvl7pPr indent="-228600" lvl="6" marL="3200400" algn="l">
              <a:lnSpc>
                <a:spcPct val="100000"/>
              </a:lnSpc>
              <a:spcBef>
                <a:spcPts val="600"/>
              </a:spcBef>
              <a:spcAft>
                <a:spcPts val="0"/>
              </a:spcAft>
              <a:buClr>
                <a:srgbClr val="888888"/>
              </a:buClr>
              <a:buSzPts val="1120"/>
              <a:buNone/>
              <a:defRPr sz="1400">
                <a:solidFill>
                  <a:srgbClr val="888888"/>
                </a:solidFill>
              </a:defRPr>
            </a:lvl7pPr>
            <a:lvl8pPr indent="-228600" lvl="7" marL="3657600" algn="l">
              <a:lnSpc>
                <a:spcPct val="100000"/>
              </a:lnSpc>
              <a:spcBef>
                <a:spcPts val="600"/>
              </a:spcBef>
              <a:spcAft>
                <a:spcPts val="0"/>
              </a:spcAft>
              <a:buClr>
                <a:srgbClr val="888888"/>
              </a:buClr>
              <a:buSzPts val="1120"/>
              <a:buNone/>
              <a:defRPr sz="1400">
                <a:solidFill>
                  <a:srgbClr val="888888"/>
                </a:solidFill>
              </a:defRPr>
            </a:lvl8pPr>
            <a:lvl9pPr indent="-228600" lvl="8" marL="4114800" algn="l">
              <a:lnSpc>
                <a:spcPct val="100000"/>
              </a:lnSpc>
              <a:spcBef>
                <a:spcPts val="600"/>
              </a:spcBef>
              <a:spcAft>
                <a:spcPts val="600"/>
              </a:spcAft>
              <a:buClr>
                <a:srgbClr val="888888"/>
              </a:buClr>
              <a:buSzPts val="1120"/>
              <a:buNone/>
              <a:defRPr sz="1400">
                <a:solidFill>
                  <a:srgbClr val="888888"/>
                </a:solidFill>
              </a:defRPr>
            </a:lvl9pPr>
          </a:lstStyle>
          <a:p/>
        </p:txBody>
      </p:sp>
      <p:pic>
        <p:nvPicPr>
          <p:cNvPr id="39" name="Google Shape;39;p74"/>
          <p:cNvPicPr preferRelativeResize="0"/>
          <p:nvPr/>
        </p:nvPicPr>
        <p:blipFill rotWithShape="1">
          <a:blip r:embed="rId2">
            <a:alphaModFix/>
          </a:blip>
          <a:srcRect b="0" l="0" r="0" t="0"/>
          <a:stretch/>
        </p:blipFill>
        <p:spPr>
          <a:xfrm>
            <a:off x="479377" y="876468"/>
            <a:ext cx="2736303" cy="707093"/>
          </a:xfrm>
          <a:prstGeom prst="rect">
            <a:avLst/>
          </a:prstGeom>
          <a:noFill/>
          <a:ln>
            <a:noFill/>
          </a:ln>
        </p:spPr>
      </p:pic>
      <p:pic>
        <p:nvPicPr>
          <p:cNvPr id="40" name="Google Shape;40;p74"/>
          <p:cNvPicPr preferRelativeResize="0"/>
          <p:nvPr/>
        </p:nvPicPr>
        <p:blipFill rotWithShape="1">
          <a:blip r:embed="rId3">
            <a:alphaModFix/>
          </a:blip>
          <a:srcRect b="0" l="0" r="0" t="0"/>
          <a:stretch/>
        </p:blipFill>
        <p:spPr>
          <a:xfrm>
            <a:off x="8726409" y="5651500"/>
            <a:ext cx="2842199" cy="75721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Blank - Logo Right">
  <p:cSld name="Pink Blank - Logo Right">
    <p:spTree>
      <p:nvGrpSpPr>
        <p:cNvPr id="41" name="Shape 41"/>
        <p:cNvGrpSpPr/>
        <p:nvPr/>
      </p:nvGrpSpPr>
      <p:grpSpPr>
        <a:xfrm>
          <a:off x="0" y="0"/>
          <a:ext cx="0" cy="0"/>
          <a:chOff x="0" y="0"/>
          <a:chExt cx="0" cy="0"/>
        </a:xfrm>
      </p:grpSpPr>
      <p:pic>
        <p:nvPicPr>
          <p:cNvPr id="42" name="Google Shape;42;p75"/>
          <p:cNvPicPr preferRelativeResize="0"/>
          <p:nvPr/>
        </p:nvPicPr>
        <p:blipFill rotWithShape="1">
          <a:blip r:embed="rId2">
            <a:alphaModFix/>
          </a:blip>
          <a:srcRect b="0" l="0" r="0" t="0"/>
          <a:stretch/>
        </p:blipFill>
        <p:spPr>
          <a:xfrm>
            <a:off x="10293069" y="419026"/>
            <a:ext cx="1616364" cy="417686"/>
          </a:xfrm>
          <a:prstGeom prst="rect">
            <a:avLst/>
          </a:prstGeom>
          <a:noFill/>
          <a:ln>
            <a:noFill/>
          </a:ln>
        </p:spPr>
      </p:pic>
      <p:sp>
        <p:nvSpPr>
          <p:cNvPr id="43" name="Google Shape;43;p75"/>
          <p:cNvSpPr txBox="1"/>
          <p:nvPr>
            <p:ph type="ctrTitle"/>
          </p:nvPr>
        </p:nvSpPr>
        <p:spPr>
          <a:xfrm>
            <a:off x="335361" y="274638"/>
            <a:ext cx="9601067" cy="5635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ED037C"/>
              </a:buClr>
              <a:buSzPts val="2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5"/>
          <p:cNvSpPr txBox="1"/>
          <p:nvPr>
            <p:ph idx="10" type="dt"/>
          </p:nvPr>
        </p:nvSpPr>
        <p:spPr>
          <a:xfrm>
            <a:off x="719403" y="6525348"/>
            <a:ext cx="912101"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5"/>
          <p:cNvSpPr txBox="1"/>
          <p:nvPr>
            <p:ph idx="11" type="ftr"/>
          </p:nvPr>
        </p:nvSpPr>
        <p:spPr>
          <a:xfrm>
            <a:off x="1547561" y="6525348"/>
            <a:ext cx="8220847"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5"/>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7" name="Google Shape;47;p75"/>
          <p:cNvSpPr txBox="1"/>
          <p:nvPr>
            <p:ph idx="1" type="subTitle"/>
          </p:nvPr>
        </p:nvSpPr>
        <p:spPr>
          <a:xfrm>
            <a:off x="335361" y="838201"/>
            <a:ext cx="9601067" cy="533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60"/>
              </a:spcBef>
              <a:spcAft>
                <a:spcPts val="0"/>
              </a:spcAft>
              <a:buClr>
                <a:srgbClr val="A5A5A5"/>
              </a:buClr>
              <a:buSzPts val="1440"/>
              <a:buNone/>
              <a:defRPr b="0" sz="1800">
                <a:solidFill>
                  <a:srgbClr val="A5A5A5"/>
                </a:solidFill>
                <a:latin typeface="Arial"/>
                <a:ea typeface="Arial"/>
                <a:cs typeface="Arial"/>
                <a:sym typeface="Arial"/>
              </a:defRPr>
            </a:lvl1pPr>
            <a:lvl2pPr lvl="1" algn="ctr">
              <a:lnSpc>
                <a:spcPct val="100000"/>
              </a:lnSpc>
              <a:spcBef>
                <a:spcPts val="600"/>
              </a:spcBef>
              <a:spcAft>
                <a:spcPts val="0"/>
              </a:spcAft>
              <a:buClr>
                <a:srgbClr val="888888"/>
              </a:buClr>
              <a:buSzPts val="1040"/>
              <a:buNone/>
              <a:defRPr>
                <a:solidFill>
                  <a:srgbClr val="888888"/>
                </a:solidFill>
              </a:defRPr>
            </a:lvl2pPr>
            <a:lvl3pPr lvl="2" algn="ctr">
              <a:lnSpc>
                <a:spcPct val="100000"/>
              </a:lnSpc>
              <a:spcBef>
                <a:spcPts val="600"/>
              </a:spcBef>
              <a:spcAft>
                <a:spcPts val="0"/>
              </a:spcAft>
              <a:buClr>
                <a:srgbClr val="888888"/>
              </a:buClr>
              <a:buSzPts val="1040"/>
              <a:buNone/>
              <a:defRPr>
                <a:solidFill>
                  <a:srgbClr val="888888"/>
                </a:solidFill>
              </a:defRPr>
            </a:lvl3pPr>
            <a:lvl4pPr lvl="3" algn="ctr">
              <a:lnSpc>
                <a:spcPct val="100000"/>
              </a:lnSpc>
              <a:spcBef>
                <a:spcPts val="600"/>
              </a:spcBef>
              <a:spcAft>
                <a:spcPts val="0"/>
              </a:spcAft>
              <a:buClr>
                <a:srgbClr val="888888"/>
              </a:buClr>
              <a:buSzPts val="1040"/>
              <a:buNone/>
              <a:defRPr>
                <a:solidFill>
                  <a:srgbClr val="888888"/>
                </a:solidFill>
              </a:defRPr>
            </a:lvl4pPr>
            <a:lvl5pPr lvl="4" algn="ctr">
              <a:lnSpc>
                <a:spcPct val="100000"/>
              </a:lnSpc>
              <a:spcBef>
                <a:spcPts val="600"/>
              </a:spcBef>
              <a:spcAft>
                <a:spcPts val="0"/>
              </a:spcAft>
              <a:buClr>
                <a:srgbClr val="888888"/>
              </a:buClr>
              <a:buSzPts val="1040"/>
              <a:buNone/>
              <a:defRPr>
                <a:solidFill>
                  <a:srgbClr val="888888"/>
                </a:solidFill>
              </a:defRPr>
            </a:lvl5pPr>
            <a:lvl6pPr lvl="5" algn="ctr">
              <a:lnSpc>
                <a:spcPct val="100000"/>
              </a:lnSpc>
              <a:spcBef>
                <a:spcPts val="600"/>
              </a:spcBef>
              <a:spcAft>
                <a:spcPts val="0"/>
              </a:spcAft>
              <a:buClr>
                <a:srgbClr val="888888"/>
              </a:buClr>
              <a:buSzPts val="1040"/>
              <a:buNone/>
              <a:defRPr>
                <a:solidFill>
                  <a:srgbClr val="888888"/>
                </a:solidFill>
              </a:defRPr>
            </a:lvl6pPr>
            <a:lvl7pPr lvl="6" algn="ctr">
              <a:lnSpc>
                <a:spcPct val="100000"/>
              </a:lnSpc>
              <a:spcBef>
                <a:spcPts val="600"/>
              </a:spcBef>
              <a:spcAft>
                <a:spcPts val="0"/>
              </a:spcAft>
              <a:buClr>
                <a:srgbClr val="888888"/>
              </a:buClr>
              <a:buSzPts val="1040"/>
              <a:buNone/>
              <a:defRPr>
                <a:solidFill>
                  <a:srgbClr val="888888"/>
                </a:solidFill>
              </a:defRPr>
            </a:lvl7pPr>
            <a:lvl8pPr lvl="7" algn="ctr">
              <a:lnSpc>
                <a:spcPct val="100000"/>
              </a:lnSpc>
              <a:spcBef>
                <a:spcPts val="600"/>
              </a:spcBef>
              <a:spcAft>
                <a:spcPts val="0"/>
              </a:spcAft>
              <a:buClr>
                <a:srgbClr val="888888"/>
              </a:buClr>
              <a:buSzPts val="1040"/>
              <a:buNone/>
              <a:defRPr>
                <a:solidFill>
                  <a:srgbClr val="888888"/>
                </a:solidFill>
              </a:defRPr>
            </a:lvl8pPr>
            <a:lvl9pPr lvl="8" algn="ctr">
              <a:lnSpc>
                <a:spcPct val="100000"/>
              </a:lnSpc>
              <a:spcBef>
                <a:spcPts val="600"/>
              </a:spcBef>
              <a:spcAft>
                <a:spcPts val="600"/>
              </a:spcAft>
              <a:buClr>
                <a:srgbClr val="888888"/>
              </a:buClr>
              <a:buSzPts val="1040"/>
              <a:buNone/>
              <a:defRPr>
                <a:solidFill>
                  <a:srgbClr val="888888"/>
                </a:solidFill>
              </a:defRPr>
            </a:lvl9pPr>
          </a:lstStyle>
          <a:p/>
        </p:txBody>
      </p:sp>
      <p:sp>
        <p:nvSpPr>
          <p:cNvPr id="48" name="Google Shape;48;p75"/>
          <p:cNvSpPr txBox="1"/>
          <p:nvPr>
            <p:ph idx="2" type="body"/>
          </p:nvPr>
        </p:nvSpPr>
        <p:spPr>
          <a:xfrm>
            <a:off x="335360" y="1484784"/>
            <a:ext cx="11516853" cy="4752528"/>
          </a:xfrm>
          <a:prstGeom prst="rect">
            <a:avLst/>
          </a:prstGeom>
          <a:noFill/>
          <a:ln>
            <a:noFill/>
          </a:ln>
        </p:spPr>
        <p:txBody>
          <a:bodyPr anchorCtr="0" anchor="t" bIns="45700" lIns="91425" spcFirstLastPara="1" rIns="91425" wrap="square" tIns="45700">
            <a:noAutofit/>
          </a:bodyPr>
          <a:lstStyle>
            <a:lvl1pPr indent="-304800" lvl="0" marL="457200" algn="l">
              <a:lnSpc>
                <a:spcPct val="100000"/>
              </a:lnSpc>
              <a:spcBef>
                <a:spcPts val="300"/>
              </a:spcBef>
              <a:spcAft>
                <a:spcPts val="0"/>
              </a:spcAft>
              <a:buClr>
                <a:srgbClr val="262626"/>
              </a:buClr>
              <a:buSzPts val="1200"/>
              <a:buChar char="•"/>
              <a:defRPr>
                <a:latin typeface="Arial"/>
                <a:ea typeface="Arial"/>
                <a:cs typeface="Arial"/>
                <a:sym typeface="Arial"/>
              </a:defRPr>
            </a:lvl1pPr>
            <a:lvl2pPr indent="-320040" lvl="1" marL="914400" algn="l">
              <a:lnSpc>
                <a:spcPct val="100000"/>
              </a:lnSpc>
              <a:spcBef>
                <a:spcPts val="600"/>
              </a:spcBef>
              <a:spcAft>
                <a:spcPts val="0"/>
              </a:spcAft>
              <a:buClr>
                <a:srgbClr val="262626"/>
              </a:buClr>
              <a:buSzPts val="1440"/>
              <a:buChar char="•"/>
              <a:defRPr/>
            </a:lvl2pPr>
            <a:lvl3pPr indent="-320039" lvl="2" marL="1371600" algn="l">
              <a:lnSpc>
                <a:spcPct val="100000"/>
              </a:lnSpc>
              <a:spcBef>
                <a:spcPts val="600"/>
              </a:spcBef>
              <a:spcAft>
                <a:spcPts val="0"/>
              </a:spcAft>
              <a:buClr>
                <a:srgbClr val="262626"/>
              </a:buClr>
              <a:buSzPts val="1440"/>
              <a:buChar char="•"/>
              <a:defRPr/>
            </a:lvl3pPr>
            <a:lvl4pPr indent="-320039" lvl="3" marL="1828800" algn="l">
              <a:lnSpc>
                <a:spcPct val="100000"/>
              </a:lnSpc>
              <a:spcBef>
                <a:spcPts val="600"/>
              </a:spcBef>
              <a:spcAft>
                <a:spcPts val="0"/>
              </a:spcAft>
              <a:buClr>
                <a:srgbClr val="262626"/>
              </a:buClr>
              <a:buSzPts val="1440"/>
              <a:buChar char="•"/>
              <a:defRPr/>
            </a:lvl4pPr>
            <a:lvl5pPr indent="-320039" lvl="4" marL="2286000" algn="l">
              <a:lnSpc>
                <a:spcPct val="100000"/>
              </a:lnSpc>
              <a:spcBef>
                <a:spcPts val="600"/>
              </a:spcBef>
              <a:spcAft>
                <a:spcPts val="0"/>
              </a:spcAft>
              <a:buClr>
                <a:srgbClr val="262626"/>
              </a:buClr>
              <a:buSzPts val="1440"/>
              <a:buChar char="•"/>
              <a:defRPr/>
            </a:lvl5pPr>
            <a:lvl6pPr indent="-320039" lvl="5" marL="2743200" algn="l">
              <a:lnSpc>
                <a:spcPct val="100000"/>
              </a:lnSpc>
              <a:spcBef>
                <a:spcPts val="600"/>
              </a:spcBef>
              <a:spcAft>
                <a:spcPts val="0"/>
              </a:spcAft>
              <a:buClr>
                <a:schemeClr val="dk1"/>
              </a:buClr>
              <a:buSzPts val="1440"/>
              <a:buChar char="•"/>
              <a:defRPr/>
            </a:lvl6pPr>
            <a:lvl7pPr indent="-320039" lvl="6" marL="3200400" algn="l">
              <a:lnSpc>
                <a:spcPct val="100000"/>
              </a:lnSpc>
              <a:spcBef>
                <a:spcPts val="600"/>
              </a:spcBef>
              <a:spcAft>
                <a:spcPts val="0"/>
              </a:spcAft>
              <a:buClr>
                <a:schemeClr val="dk1"/>
              </a:buClr>
              <a:buSzPts val="1440"/>
              <a:buChar char="•"/>
              <a:defRPr/>
            </a:lvl7pPr>
            <a:lvl8pPr indent="-320040" lvl="7" marL="3657600" algn="l">
              <a:lnSpc>
                <a:spcPct val="100000"/>
              </a:lnSpc>
              <a:spcBef>
                <a:spcPts val="600"/>
              </a:spcBef>
              <a:spcAft>
                <a:spcPts val="0"/>
              </a:spcAft>
              <a:buClr>
                <a:schemeClr val="dk1"/>
              </a:buClr>
              <a:buSzPts val="1440"/>
              <a:buChar char="•"/>
              <a:defRPr/>
            </a:lvl8pPr>
            <a:lvl9pPr indent="-320040" lvl="8" marL="4114800" algn="l">
              <a:lnSpc>
                <a:spcPct val="100000"/>
              </a:lnSpc>
              <a:spcBef>
                <a:spcPts val="600"/>
              </a:spcBef>
              <a:spcAft>
                <a:spcPts val="600"/>
              </a:spcAft>
              <a:buClr>
                <a:schemeClr val="dk1"/>
              </a:buClr>
              <a:buSzPts val="144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Basic - Logo Bottom Right">
  <p:cSld name="Pink Basic - Logo Bottom Right">
    <p:spTree>
      <p:nvGrpSpPr>
        <p:cNvPr id="49" name="Shape 49"/>
        <p:cNvGrpSpPr/>
        <p:nvPr/>
      </p:nvGrpSpPr>
      <p:grpSpPr>
        <a:xfrm>
          <a:off x="0" y="0"/>
          <a:ext cx="0" cy="0"/>
          <a:chOff x="0" y="0"/>
          <a:chExt cx="0" cy="0"/>
        </a:xfrm>
      </p:grpSpPr>
      <p:sp>
        <p:nvSpPr>
          <p:cNvPr id="50" name="Google Shape;50;p76"/>
          <p:cNvSpPr txBox="1"/>
          <p:nvPr>
            <p:ph type="ctrTitle"/>
          </p:nvPr>
        </p:nvSpPr>
        <p:spPr>
          <a:xfrm>
            <a:off x="335361" y="274638"/>
            <a:ext cx="9601067" cy="5635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ED037C"/>
              </a:buClr>
              <a:buSzPts val="2400"/>
              <a:buFont typeface="Arial"/>
              <a:buNone/>
              <a:defRPr sz="2400">
                <a:solidFill>
                  <a:srgbClr val="ED037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6"/>
          <p:cNvSpPr txBox="1"/>
          <p:nvPr>
            <p:ph idx="10" type="dt"/>
          </p:nvPr>
        </p:nvSpPr>
        <p:spPr>
          <a:xfrm>
            <a:off x="719403" y="6525348"/>
            <a:ext cx="912101"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6"/>
          <p:cNvSpPr txBox="1"/>
          <p:nvPr>
            <p:ph idx="11" type="ftr"/>
          </p:nvPr>
        </p:nvSpPr>
        <p:spPr>
          <a:xfrm>
            <a:off x="1547561" y="6525348"/>
            <a:ext cx="8220847"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6"/>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76"/>
          <p:cNvSpPr txBox="1"/>
          <p:nvPr>
            <p:ph idx="1" type="subTitle"/>
          </p:nvPr>
        </p:nvSpPr>
        <p:spPr>
          <a:xfrm>
            <a:off x="335361" y="838201"/>
            <a:ext cx="9601067" cy="533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60"/>
              </a:spcBef>
              <a:spcAft>
                <a:spcPts val="0"/>
              </a:spcAft>
              <a:buClr>
                <a:srgbClr val="A5A5A5"/>
              </a:buClr>
              <a:buSzPts val="1440"/>
              <a:buNone/>
              <a:defRPr b="0" sz="1800">
                <a:solidFill>
                  <a:srgbClr val="A5A5A5"/>
                </a:solidFill>
                <a:latin typeface="Arial"/>
                <a:ea typeface="Arial"/>
                <a:cs typeface="Arial"/>
                <a:sym typeface="Arial"/>
              </a:defRPr>
            </a:lvl1pPr>
            <a:lvl2pPr lvl="1" algn="ctr">
              <a:lnSpc>
                <a:spcPct val="100000"/>
              </a:lnSpc>
              <a:spcBef>
                <a:spcPts val="600"/>
              </a:spcBef>
              <a:spcAft>
                <a:spcPts val="0"/>
              </a:spcAft>
              <a:buClr>
                <a:srgbClr val="888888"/>
              </a:buClr>
              <a:buSzPts val="1040"/>
              <a:buNone/>
              <a:defRPr>
                <a:solidFill>
                  <a:srgbClr val="888888"/>
                </a:solidFill>
              </a:defRPr>
            </a:lvl2pPr>
            <a:lvl3pPr lvl="2" algn="ctr">
              <a:lnSpc>
                <a:spcPct val="100000"/>
              </a:lnSpc>
              <a:spcBef>
                <a:spcPts val="600"/>
              </a:spcBef>
              <a:spcAft>
                <a:spcPts val="0"/>
              </a:spcAft>
              <a:buClr>
                <a:srgbClr val="888888"/>
              </a:buClr>
              <a:buSzPts val="1040"/>
              <a:buNone/>
              <a:defRPr>
                <a:solidFill>
                  <a:srgbClr val="888888"/>
                </a:solidFill>
              </a:defRPr>
            </a:lvl3pPr>
            <a:lvl4pPr lvl="3" algn="ctr">
              <a:lnSpc>
                <a:spcPct val="100000"/>
              </a:lnSpc>
              <a:spcBef>
                <a:spcPts val="600"/>
              </a:spcBef>
              <a:spcAft>
                <a:spcPts val="0"/>
              </a:spcAft>
              <a:buClr>
                <a:srgbClr val="888888"/>
              </a:buClr>
              <a:buSzPts val="1040"/>
              <a:buNone/>
              <a:defRPr>
                <a:solidFill>
                  <a:srgbClr val="888888"/>
                </a:solidFill>
              </a:defRPr>
            </a:lvl4pPr>
            <a:lvl5pPr lvl="4" algn="ctr">
              <a:lnSpc>
                <a:spcPct val="100000"/>
              </a:lnSpc>
              <a:spcBef>
                <a:spcPts val="600"/>
              </a:spcBef>
              <a:spcAft>
                <a:spcPts val="0"/>
              </a:spcAft>
              <a:buClr>
                <a:srgbClr val="888888"/>
              </a:buClr>
              <a:buSzPts val="1040"/>
              <a:buNone/>
              <a:defRPr>
                <a:solidFill>
                  <a:srgbClr val="888888"/>
                </a:solidFill>
              </a:defRPr>
            </a:lvl5pPr>
            <a:lvl6pPr lvl="5" algn="ctr">
              <a:lnSpc>
                <a:spcPct val="100000"/>
              </a:lnSpc>
              <a:spcBef>
                <a:spcPts val="600"/>
              </a:spcBef>
              <a:spcAft>
                <a:spcPts val="0"/>
              </a:spcAft>
              <a:buClr>
                <a:srgbClr val="888888"/>
              </a:buClr>
              <a:buSzPts val="1040"/>
              <a:buNone/>
              <a:defRPr>
                <a:solidFill>
                  <a:srgbClr val="888888"/>
                </a:solidFill>
              </a:defRPr>
            </a:lvl6pPr>
            <a:lvl7pPr lvl="6" algn="ctr">
              <a:lnSpc>
                <a:spcPct val="100000"/>
              </a:lnSpc>
              <a:spcBef>
                <a:spcPts val="600"/>
              </a:spcBef>
              <a:spcAft>
                <a:spcPts val="0"/>
              </a:spcAft>
              <a:buClr>
                <a:srgbClr val="888888"/>
              </a:buClr>
              <a:buSzPts val="1040"/>
              <a:buNone/>
              <a:defRPr>
                <a:solidFill>
                  <a:srgbClr val="888888"/>
                </a:solidFill>
              </a:defRPr>
            </a:lvl7pPr>
            <a:lvl8pPr lvl="7" algn="ctr">
              <a:lnSpc>
                <a:spcPct val="100000"/>
              </a:lnSpc>
              <a:spcBef>
                <a:spcPts val="600"/>
              </a:spcBef>
              <a:spcAft>
                <a:spcPts val="0"/>
              </a:spcAft>
              <a:buClr>
                <a:srgbClr val="888888"/>
              </a:buClr>
              <a:buSzPts val="1040"/>
              <a:buNone/>
              <a:defRPr>
                <a:solidFill>
                  <a:srgbClr val="888888"/>
                </a:solidFill>
              </a:defRPr>
            </a:lvl8pPr>
            <a:lvl9pPr lvl="8" algn="ctr">
              <a:lnSpc>
                <a:spcPct val="100000"/>
              </a:lnSpc>
              <a:spcBef>
                <a:spcPts val="600"/>
              </a:spcBef>
              <a:spcAft>
                <a:spcPts val="600"/>
              </a:spcAft>
              <a:buClr>
                <a:srgbClr val="888888"/>
              </a:buClr>
              <a:buSzPts val="1040"/>
              <a:buNone/>
              <a:defRPr>
                <a:solidFill>
                  <a:srgbClr val="888888"/>
                </a:solidFill>
              </a:defRPr>
            </a:lvl9pPr>
          </a:lstStyle>
          <a:p/>
        </p:txBody>
      </p:sp>
      <p:sp>
        <p:nvSpPr>
          <p:cNvPr id="55" name="Google Shape;55;p76"/>
          <p:cNvSpPr txBox="1"/>
          <p:nvPr>
            <p:ph idx="2" type="body"/>
          </p:nvPr>
        </p:nvSpPr>
        <p:spPr>
          <a:xfrm>
            <a:off x="335360" y="1484784"/>
            <a:ext cx="11516853" cy="4752528"/>
          </a:xfrm>
          <a:prstGeom prst="rect">
            <a:avLst/>
          </a:prstGeom>
          <a:noFill/>
          <a:ln>
            <a:noFill/>
          </a:ln>
        </p:spPr>
        <p:txBody>
          <a:bodyPr anchorCtr="0" anchor="t" bIns="45700" lIns="91425" spcFirstLastPara="1" rIns="91425" wrap="square" tIns="45700">
            <a:noAutofit/>
          </a:bodyPr>
          <a:lstStyle>
            <a:lvl1pPr indent="-304800" lvl="0" marL="457200" algn="l">
              <a:lnSpc>
                <a:spcPct val="100000"/>
              </a:lnSpc>
              <a:spcBef>
                <a:spcPts val="300"/>
              </a:spcBef>
              <a:spcAft>
                <a:spcPts val="0"/>
              </a:spcAft>
              <a:buClr>
                <a:srgbClr val="262626"/>
              </a:buClr>
              <a:buSzPts val="1200"/>
              <a:buChar char="•"/>
              <a:defRPr>
                <a:latin typeface="Arial"/>
                <a:ea typeface="Arial"/>
                <a:cs typeface="Arial"/>
                <a:sym typeface="Arial"/>
              </a:defRPr>
            </a:lvl1pPr>
            <a:lvl2pPr indent="-320040" lvl="1" marL="914400" algn="l">
              <a:lnSpc>
                <a:spcPct val="100000"/>
              </a:lnSpc>
              <a:spcBef>
                <a:spcPts val="600"/>
              </a:spcBef>
              <a:spcAft>
                <a:spcPts val="0"/>
              </a:spcAft>
              <a:buClr>
                <a:srgbClr val="262626"/>
              </a:buClr>
              <a:buSzPts val="1440"/>
              <a:buChar char="•"/>
              <a:defRPr/>
            </a:lvl2pPr>
            <a:lvl3pPr indent="-320039" lvl="2" marL="1371600" algn="l">
              <a:lnSpc>
                <a:spcPct val="100000"/>
              </a:lnSpc>
              <a:spcBef>
                <a:spcPts val="600"/>
              </a:spcBef>
              <a:spcAft>
                <a:spcPts val="0"/>
              </a:spcAft>
              <a:buClr>
                <a:srgbClr val="262626"/>
              </a:buClr>
              <a:buSzPts val="1440"/>
              <a:buChar char="•"/>
              <a:defRPr/>
            </a:lvl3pPr>
            <a:lvl4pPr indent="-320039" lvl="3" marL="1828800" algn="l">
              <a:lnSpc>
                <a:spcPct val="100000"/>
              </a:lnSpc>
              <a:spcBef>
                <a:spcPts val="600"/>
              </a:spcBef>
              <a:spcAft>
                <a:spcPts val="0"/>
              </a:spcAft>
              <a:buClr>
                <a:srgbClr val="262626"/>
              </a:buClr>
              <a:buSzPts val="1440"/>
              <a:buChar char="•"/>
              <a:defRPr/>
            </a:lvl4pPr>
            <a:lvl5pPr indent="-320039" lvl="4" marL="2286000" algn="l">
              <a:lnSpc>
                <a:spcPct val="100000"/>
              </a:lnSpc>
              <a:spcBef>
                <a:spcPts val="600"/>
              </a:spcBef>
              <a:spcAft>
                <a:spcPts val="0"/>
              </a:spcAft>
              <a:buClr>
                <a:srgbClr val="262626"/>
              </a:buClr>
              <a:buSzPts val="1440"/>
              <a:buChar char="•"/>
              <a:defRPr/>
            </a:lvl5pPr>
            <a:lvl6pPr indent="-320039" lvl="5" marL="2743200" algn="l">
              <a:lnSpc>
                <a:spcPct val="100000"/>
              </a:lnSpc>
              <a:spcBef>
                <a:spcPts val="600"/>
              </a:spcBef>
              <a:spcAft>
                <a:spcPts val="0"/>
              </a:spcAft>
              <a:buClr>
                <a:schemeClr val="dk1"/>
              </a:buClr>
              <a:buSzPts val="1440"/>
              <a:buChar char="•"/>
              <a:defRPr/>
            </a:lvl6pPr>
            <a:lvl7pPr indent="-320039" lvl="6" marL="3200400" algn="l">
              <a:lnSpc>
                <a:spcPct val="100000"/>
              </a:lnSpc>
              <a:spcBef>
                <a:spcPts val="600"/>
              </a:spcBef>
              <a:spcAft>
                <a:spcPts val="0"/>
              </a:spcAft>
              <a:buClr>
                <a:schemeClr val="dk1"/>
              </a:buClr>
              <a:buSzPts val="1440"/>
              <a:buChar char="•"/>
              <a:defRPr/>
            </a:lvl7pPr>
            <a:lvl8pPr indent="-320040" lvl="7" marL="3657600" algn="l">
              <a:lnSpc>
                <a:spcPct val="100000"/>
              </a:lnSpc>
              <a:spcBef>
                <a:spcPts val="600"/>
              </a:spcBef>
              <a:spcAft>
                <a:spcPts val="0"/>
              </a:spcAft>
              <a:buClr>
                <a:schemeClr val="dk1"/>
              </a:buClr>
              <a:buSzPts val="1440"/>
              <a:buChar char="•"/>
              <a:defRPr/>
            </a:lvl8pPr>
            <a:lvl9pPr indent="-320040" lvl="8" marL="4114800" algn="l">
              <a:lnSpc>
                <a:spcPct val="100000"/>
              </a:lnSpc>
              <a:spcBef>
                <a:spcPts val="600"/>
              </a:spcBef>
              <a:spcAft>
                <a:spcPts val="600"/>
              </a:spcAft>
              <a:buClr>
                <a:schemeClr val="dk1"/>
              </a:buClr>
              <a:buSzPts val="1440"/>
              <a:buChar char="•"/>
              <a:defRPr/>
            </a:lvl9pPr>
          </a:lstStyle>
          <a:p/>
        </p:txBody>
      </p:sp>
      <p:pic>
        <p:nvPicPr>
          <p:cNvPr id="56" name="Google Shape;56;p76"/>
          <p:cNvPicPr preferRelativeResize="0"/>
          <p:nvPr/>
        </p:nvPicPr>
        <p:blipFill rotWithShape="1">
          <a:blip r:embed="rId2">
            <a:alphaModFix/>
          </a:blip>
          <a:srcRect b="0" l="0" r="0" t="0"/>
          <a:stretch/>
        </p:blipFill>
        <p:spPr>
          <a:xfrm>
            <a:off x="10293069" y="6424516"/>
            <a:ext cx="1616364" cy="41768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Title Bar - Logo Bottom Right">
  <p:cSld name="Pink Title Bar - Logo Bottom Right">
    <p:spTree>
      <p:nvGrpSpPr>
        <p:cNvPr id="57" name="Shape 57"/>
        <p:cNvGrpSpPr/>
        <p:nvPr/>
      </p:nvGrpSpPr>
      <p:grpSpPr>
        <a:xfrm>
          <a:off x="0" y="0"/>
          <a:ext cx="0" cy="0"/>
          <a:chOff x="0" y="0"/>
          <a:chExt cx="0" cy="0"/>
        </a:xfrm>
      </p:grpSpPr>
      <p:sp>
        <p:nvSpPr>
          <p:cNvPr id="58" name="Google Shape;58;p78"/>
          <p:cNvSpPr/>
          <p:nvPr/>
        </p:nvSpPr>
        <p:spPr>
          <a:xfrm>
            <a:off x="0" y="838201"/>
            <a:ext cx="12192000" cy="533400"/>
          </a:xfrm>
          <a:prstGeom prst="rect">
            <a:avLst/>
          </a:prstGeom>
          <a:solidFill>
            <a:srgbClr val="ED037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 name="Google Shape;59;p78"/>
          <p:cNvSpPr txBox="1"/>
          <p:nvPr>
            <p:ph type="ctrTitle"/>
          </p:nvPr>
        </p:nvSpPr>
        <p:spPr>
          <a:xfrm>
            <a:off x="335361" y="274638"/>
            <a:ext cx="9601067" cy="56356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ED037C"/>
              </a:buClr>
              <a:buSzPts val="2400"/>
              <a:buFont typeface="Arial"/>
              <a:buNone/>
              <a:defRPr sz="24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8"/>
          <p:cNvSpPr txBox="1"/>
          <p:nvPr>
            <p:ph idx="10" type="dt"/>
          </p:nvPr>
        </p:nvSpPr>
        <p:spPr>
          <a:xfrm>
            <a:off x="719403" y="6525348"/>
            <a:ext cx="912101"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78"/>
          <p:cNvSpPr txBox="1"/>
          <p:nvPr>
            <p:ph idx="11" type="ftr"/>
          </p:nvPr>
        </p:nvSpPr>
        <p:spPr>
          <a:xfrm>
            <a:off x="1547561" y="6525348"/>
            <a:ext cx="8220847"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78"/>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63" name="Google Shape;63;p78"/>
          <p:cNvSpPr txBox="1"/>
          <p:nvPr>
            <p:ph idx="1" type="subTitle"/>
          </p:nvPr>
        </p:nvSpPr>
        <p:spPr>
          <a:xfrm>
            <a:off x="335361" y="836712"/>
            <a:ext cx="9601067" cy="533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360"/>
              </a:spcBef>
              <a:spcAft>
                <a:spcPts val="0"/>
              </a:spcAft>
              <a:buClr>
                <a:schemeClr val="lt1"/>
              </a:buClr>
              <a:buSzPts val="1440"/>
              <a:buNone/>
              <a:defRPr b="1" sz="1800">
                <a:solidFill>
                  <a:schemeClr val="lt1"/>
                </a:solidFill>
                <a:latin typeface="Arial"/>
                <a:ea typeface="Arial"/>
                <a:cs typeface="Arial"/>
                <a:sym typeface="Arial"/>
              </a:defRPr>
            </a:lvl1pPr>
            <a:lvl2pPr lvl="1" algn="ctr">
              <a:lnSpc>
                <a:spcPct val="100000"/>
              </a:lnSpc>
              <a:spcBef>
                <a:spcPts val="600"/>
              </a:spcBef>
              <a:spcAft>
                <a:spcPts val="0"/>
              </a:spcAft>
              <a:buClr>
                <a:srgbClr val="888888"/>
              </a:buClr>
              <a:buSzPts val="1040"/>
              <a:buNone/>
              <a:defRPr>
                <a:solidFill>
                  <a:srgbClr val="888888"/>
                </a:solidFill>
              </a:defRPr>
            </a:lvl2pPr>
            <a:lvl3pPr lvl="2" algn="ctr">
              <a:lnSpc>
                <a:spcPct val="100000"/>
              </a:lnSpc>
              <a:spcBef>
                <a:spcPts val="600"/>
              </a:spcBef>
              <a:spcAft>
                <a:spcPts val="0"/>
              </a:spcAft>
              <a:buClr>
                <a:srgbClr val="888888"/>
              </a:buClr>
              <a:buSzPts val="1040"/>
              <a:buNone/>
              <a:defRPr>
                <a:solidFill>
                  <a:srgbClr val="888888"/>
                </a:solidFill>
              </a:defRPr>
            </a:lvl3pPr>
            <a:lvl4pPr lvl="3" algn="ctr">
              <a:lnSpc>
                <a:spcPct val="100000"/>
              </a:lnSpc>
              <a:spcBef>
                <a:spcPts val="600"/>
              </a:spcBef>
              <a:spcAft>
                <a:spcPts val="0"/>
              </a:spcAft>
              <a:buClr>
                <a:srgbClr val="888888"/>
              </a:buClr>
              <a:buSzPts val="1040"/>
              <a:buNone/>
              <a:defRPr>
                <a:solidFill>
                  <a:srgbClr val="888888"/>
                </a:solidFill>
              </a:defRPr>
            </a:lvl4pPr>
            <a:lvl5pPr lvl="4" algn="ctr">
              <a:lnSpc>
                <a:spcPct val="100000"/>
              </a:lnSpc>
              <a:spcBef>
                <a:spcPts val="600"/>
              </a:spcBef>
              <a:spcAft>
                <a:spcPts val="0"/>
              </a:spcAft>
              <a:buClr>
                <a:srgbClr val="888888"/>
              </a:buClr>
              <a:buSzPts val="1040"/>
              <a:buNone/>
              <a:defRPr>
                <a:solidFill>
                  <a:srgbClr val="888888"/>
                </a:solidFill>
              </a:defRPr>
            </a:lvl5pPr>
            <a:lvl6pPr lvl="5" algn="ctr">
              <a:lnSpc>
                <a:spcPct val="100000"/>
              </a:lnSpc>
              <a:spcBef>
                <a:spcPts val="600"/>
              </a:spcBef>
              <a:spcAft>
                <a:spcPts val="0"/>
              </a:spcAft>
              <a:buClr>
                <a:srgbClr val="888888"/>
              </a:buClr>
              <a:buSzPts val="1040"/>
              <a:buNone/>
              <a:defRPr>
                <a:solidFill>
                  <a:srgbClr val="888888"/>
                </a:solidFill>
              </a:defRPr>
            </a:lvl6pPr>
            <a:lvl7pPr lvl="6" algn="ctr">
              <a:lnSpc>
                <a:spcPct val="100000"/>
              </a:lnSpc>
              <a:spcBef>
                <a:spcPts val="600"/>
              </a:spcBef>
              <a:spcAft>
                <a:spcPts val="0"/>
              </a:spcAft>
              <a:buClr>
                <a:srgbClr val="888888"/>
              </a:buClr>
              <a:buSzPts val="1040"/>
              <a:buNone/>
              <a:defRPr>
                <a:solidFill>
                  <a:srgbClr val="888888"/>
                </a:solidFill>
              </a:defRPr>
            </a:lvl7pPr>
            <a:lvl8pPr lvl="7" algn="ctr">
              <a:lnSpc>
                <a:spcPct val="100000"/>
              </a:lnSpc>
              <a:spcBef>
                <a:spcPts val="600"/>
              </a:spcBef>
              <a:spcAft>
                <a:spcPts val="0"/>
              </a:spcAft>
              <a:buClr>
                <a:srgbClr val="888888"/>
              </a:buClr>
              <a:buSzPts val="1040"/>
              <a:buNone/>
              <a:defRPr>
                <a:solidFill>
                  <a:srgbClr val="888888"/>
                </a:solidFill>
              </a:defRPr>
            </a:lvl8pPr>
            <a:lvl9pPr lvl="8" algn="ctr">
              <a:lnSpc>
                <a:spcPct val="100000"/>
              </a:lnSpc>
              <a:spcBef>
                <a:spcPts val="600"/>
              </a:spcBef>
              <a:spcAft>
                <a:spcPts val="600"/>
              </a:spcAft>
              <a:buClr>
                <a:srgbClr val="888888"/>
              </a:buClr>
              <a:buSzPts val="1040"/>
              <a:buNone/>
              <a:defRPr>
                <a:solidFill>
                  <a:srgbClr val="888888"/>
                </a:solidFill>
              </a:defRPr>
            </a:lvl9pPr>
          </a:lstStyle>
          <a:p/>
        </p:txBody>
      </p:sp>
      <p:sp>
        <p:nvSpPr>
          <p:cNvPr id="64" name="Google Shape;64;p78"/>
          <p:cNvSpPr txBox="1"/>
          <p:nvPr>
            <p:ph idx="2" type="body"/>
          </p:nvPr>
        </p:nvSpPr>
        <p:spPr>
          <a:xfrm>
            <a:off x="335360" y="1484784"/>
            <a:ext cx="11516853" cy="4752528"/>
          </a:xfrm>
          <a:prstGeom prst="rect">
            <a:avLst/>
          </a:prstGeom>
          <a:noFill/>
          <a:ln>
            <a:noFill/>
          </a:ln>
        </p:spPr>
        <p:txBody>
          <a:bodyPr anchorCtr="0" anchor="t" bIns="45700" lIns="91425" spcFirstLastPara="1" rIns="91425" wrap="square" tIns="45700">
            <a:noAutofit/>
          </a:bodyPr>
          <a:lstStyle>
            <a:lvl1pPr indent="-304800" lvl="0" marL="457200" algn="l">
              <a:lnSpc>
                <a:spcPct val="100000"/>
              </a:lnSpc>
              <a:spcBef>
                <a:spcPts val="300"/>
              </a:spcBef>
              <a:spcAft>
                <a:spcPts val="0"/>
              </a:spcAft>
              <a:buClr>
                <a:srgbClr val="262626"/>
              </a:buClr>
              <a:buSzPts val="1200"/>
              <a:buChar char="•"/>
              <a:defRPr>
                <a:latin typeface="Arial"/>
                <a:ea typeface="Arial"/>
                <a:cs typeface="Arial"/>
                <a:sym typeface="Arial"/>
              </a:defRPr>
            </a:lvl1pPr>
            <a:lvl2pPr indent="-320040" lvl="1" marL="914400" algn="l">
              <a:lnSpc>
                <a:spcPct val="100000"/>
              </a:lnSpc>
              <a:spcBef>
                <a:spcPts val="600"/>
              </a:spcBef>
              <a:spcAft>
                <a:spcPts val="0"/>
              </a:spcAft>
              <a:buClr>
                <a:srgbClr val="262626"/>
              </a:buClr>
              <a:buSzPts val="1440"/>
              <a:buChar char="•"/>
              <a:defRPr/>
            </a:lvl2pPr>
            <a:lvl3pPr indent="-320039" lvl="2" marL="1371600" algn="l">
              <a:lnSpc>
                <a:spcPct val="100000"/>
              </a:lnSpc>
              <a:spcBef>
                <a:spcPts val="600"/>
              </a:spcBef>
              <a:spcAft>
                <a:spcPts val="0"/>
              </a:spcAft>
              <a:buClr>
                <a:srgbClr val="262626"/>
              </a:buClr>
              <a:buSzPts val="1440"/>
              <a:buChar char="•"/>
              <a:defRPr/>
            </a:lvl3pPr>
            <a:lvl4pPr indent="-320039" lvl="3" marL="1828800" algn="l">
              <a:lnSpc>
                <a:spcPct val="100000"/>
              </a:lnSpc>
              <a:spcBef>
                <a:spcPts val="600"/>
              </a:spcBef>
              <a:spcAft>
                <a:spcPts val="0"/>
              </a:spcAft>
              <a:buClr>
                <a:srgbClr val="262626"/>
              </a:buClr>
              <a:buSzPts val="1440"/>
              <a:buChar char="•"/>
              <a:defRPr/>
            </a:lvl4pPr>
            <a:lvl5pPr indent="-320039" lvl="4" marL="2286000" algn="l">
              <a:lnSpc>
                <a:spcPct val="100000"/>
              </a:lnSpc>
              <a:spcBef>
                <a:spcPts val="600"/>
              </a:spcBef>
              <a:spcAft>
                <a:spcPts val="0"/>
              </a:spcAft>
              <a:buClr>
                <a:srgbClr val="262626"/>
              </a:buClr>
              <a:buSzPts val="1440"/>
              <a:buChar char="•"/>
              <a:defRPr/>
            </a:lvl5pPr>
            <a:lvl6pPr indent="-320039" lvl="5" marL="2743200" algn="l">
              <a:lnSpc>
                <a:spcPct val="100000"/>
              </a:lnSpc>
              <a:spcBef>
                <a:spcPts val="600"/>
              </a:spcBef>
              <a:spcAft>
                <a:spcPts val="0"/>
              </a:spcAft>
              <a:buClr>
                <a:schemeClr val="dk1"/>
              </a:buClr>
              <a:buSzPts val="1440"/>
              <a:buChar char="•"/>
              <a:defRPr/>
            </a:lvl6pPr>
            <a:lvl7pPr indent="-320039" lvl="6" marL="3200400" algn="l">
              <a:lnSpc>
                <a:spcPct val="100000"/>
              </a:lnSpc>
              <a:spcBef>
                <a:spcPts val="600"/>
              </a:spcBef>
              <a:spcAft>
                <a:spcPts val="0"/>
              </a:spcAft>
              <a:buClr>
                <a:schemeClr val="dk1"/>
              </a:buClr>
              <a:buSzPts val="1440"/>
              <a:buChar char="•"/>
              <a:defRPr/>
            </a:lvl7pPr>
            <a:lvl8pPr indent="-320040" lvl="7" marL="3657600" algn="l">
              <a:lnSpc>
                <a:spcPct val="100000"/>
              </a:lnSpc>
              <a:spcBef>
                <a:spcPts val="600"/>
              </a:spcBef>
              <a:spcAft>
                <a:spcPts val="0"/>
              </a:spcAft>
              <a:buClr>
                <a:schemeClr val="dk1"/>
              </a:buClr>
              <a:buSzPts val="1440"/>
              <a:buChar char="•"/>
              <a:defRPr/>
            </a:lvl8pPr>
            <a:lvl9pPr indent="-320040" lvl="8" marL="4114800" algn="l">
              <a:lnSpc>
                <a:spcPct val="100000"/>
              </a:lnSpc>
              <a:spcBef>
                <a:spcPts val="600"/>
              </a:spcBef>
              <a:spcAft>
                <a:spcPts val="600"/>
              </a:spcAft>
              <a:buClr>
                <a:schemeClr val="dk1"/>
              </a:buClr>
              <a:buSzPts val="1440"/>
              <a:buChar char="•"/>
              <a:defRPr/>
            </a:lvl9pPr>
          </a:lstStyle>
          <a:p/>
        </p:txBody>
      </p:sp>
      <p:pic>
        <p:nvPicPr>
          <p:cNvPr id="65" name="Google Shape;65;p78"/>
          <p:cNvPicPr preferRelativeResize="0"/>
          <p:nvPr/>
        </p:nvPicPr>
        <p:blipFill rotWithShape="1">
          <a:blip r:embed="rId2">
            <a:alphaModFix/>
          </a:blip>
          <a:srcRect b="0" l="0" r="0" t="0"/>
          <a:stretch/>
        </p:blipFill>
        <p:spPr>
          <a:xfrm>
            <a:off x="10293069" y="6424516"/>
            <a:ext cx="1616364" cy="41768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Title Bar - Top Right">
  <p:cSld name="Pink Title Bar - Top Right">
    <p:spTree>
      <p:nvGrpSpPr>
        <p:cNvPr id="66" name="Shape 66"/>
        <p:cNvGrpSpPr/>
        <p:nvPr/>
      </p:nvGrpSpPr>
      <p:grpSpPr>
        <a:xfrm>
          <a:off x="0" y="0"/>
          <a:ext cx="0" cy="0"/>
          <a:chOff x="0" y="0"/>
          <a:chExt cx="0" cy="0"/>
        </a:xfrm>
      </p:grpSpPr>
      <p:sp>
        <p:nvSpPr>
          <p:cNvPr id="67" name="Google Shape;67;p77"/>
          <p:cNvSpPr/>
          <p:nvPr/>
        </p:nvSpPr>
        <p:spPr>
          <a:xfrm>
            <a:off x="0" y="838201"/>
            <a:ext cx="12192000" cy="533400"/>
          </a:xfrm>
          <a:prstGeom prst="rect">
            <a:avLst/>
          </a:prstGeom>
          <a:solidFill>
            <a:srgbClr val="ED037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 name="Google Shape;68;p77"/>
          <p:cNvSpPr txBox="1"/>
          <p:nvPr>
            <p:ph type="ctrTitle"/>
          </p:nvPr>
        </p:nvSpPr>
        <p:spPr>
          <a:xfrm>
            <a:off x="335361" y="274638"/>
            <a:ext cx="9601067" cy="56356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ED037C"/>
              </a:buClr>
              <a:buSzPts val="2400"/>
              <a:buFont typeface="Arial"/>
              <a:buNone/>
              <a:defRPr sz="24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7"/>
          <p:cNvSpPr txBox="1"/>
          <p:nvPr>
            <p:ph idx="10" type="dt"/>
          </p:nvPr>
        </p:nvSpPr>
        <p:spPr>
          <a:xfrm>
            <a:off x="719403" y="6525348"/>
            <a:ext cx="912101"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7"/>
          <p:cNvSpPr txBox="1"/>
          <p:nvPr>
            <p:ph idx="11" type="ftr"/>
          </p:nvPr>
        </p:nvSpPr>
        <p:spPr>
          <a:xfrm>
            <a:off x="1547561" y="6525348"/>
            <a:ext cx="8220847" cy="2160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7"/>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72" name="Google Shape;72;p77"/>
          <p:cNvSpPr txBox="1"/>
          <p:nvPr>
            <p:ph idx="1" type="subTitle"/>
          </p:nvPr>
        </p:nvSpPr>
        <p:spPr>
          <a:xfrm>
            <a:off x="335361" y="836712"/>
            <a:ext cx="9601067" cy="533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360"/>
              </a:spcBef>
              <a:spcAft>
                <a:spcPts val="0"/>
              </a:spcAft>
              <a:buClr>
                <a:schemeClr val="lt1"/>
              </a:buClr>
              <a:buSzPts val="1440"/>
              <a:buNone/>
              <a:defRPr b="1" sz="1800">
                <a:solidFill>
                  <a:schemeClr val="lt1"/>
                </a:solidFill>
                <a:latin typeface="Arial"/>
                <a:ea typeface="Arial"/>
                <a:cs typeface="Arial"/>
                <a:sym typeface="Arial"/>
              </a:defRPr>
            </a:lvl1pPr>
            <a:lvl2pPr lvl="1" algn="ctr">
              <a:lnSpc>
                <a:spcPct val="100000"/>
              </a:lnSpc>
              <a:spcBef>
                <a:spcPts val="600"/>
              </a:spcBef>
              <a:spcAft>
                <a:spcPts val="0"/>
              </a:spcAft>
              <a:buClr>
                <a:srgbClr val="888888"/>
              </a:buClr>
              <a:buSzPts val="1040"/>
              <a:buNone/>
              <a:defRPr>
                <a:solidFill>
                  <a:srgbClr val="888888"/>
                </a:solidFill>
              </a:defRPr>
            </a:lvl2pPr>
            <a:lvl3pPr lvl="2" algn="ctr">
              <a:lnSpc>
                <a:spcPct val="100000"/>
              </a:lnSpc>
              <a:spcBef>
                <a:spcPts val="600"/>
              </a:spcBef>
              <a:spcAft>
                <a:spcPts val="0"/>
              </a:spcAft>
              <a:buClr>
                <a:srgbClr val="888888"/>
              </a:buClr>
              <a:buSzPts val="1040"/>
              <a:buNone/>
              <a:defRPr>
                <a:solidFill>
                  <a:srgbClr val="888888"/>
                </a:solidFill>
              </a:defRPr>
            </a:lvl3pPr>
            <a:lvl4pPr lvl="3" algn="ctr">
              <a:lnSpc>
                <a:spcPct val="100000"/>
              </a:lnSpc>
              <a:spcBef>
                <a:spcPts val="600"/>
              </a:spcBef>
              <a:spcAft>
                <a:spcPts val="0"/>
              </a:spcAft>
              <a:buClr>
                <a:srgbClr val="888888"/>
              </a:buClr>
              <a:buSzPts val="1040"/>
              <a:buNone/>
              <a:defRPr>
                <a:solidFill>
                  <a:srgbClr val="888888"/>
                </a:solidFill>
              </a:defRPr>
            </a:lvl4pPr>
            <a:lvl5pPr lvl="4" algn="ctr">
              <a:lnSpc>
                <a:spcPct val="100000"/>
              </a:lnSpc>
              <a:spcBef>
                <a:spcPts val="600"/>
              </a:spcBef>
              <a:spcAft>
                <a:spcPts val="0"/>
              </a:spcAft>
              <a:buClr>
                <a:srgbClr val="888888"/>
              </a:buClr>
              <a:buSzPts val="1040"/>
              <a:buNone/>
              <a:defRPr>
                <a:solidFill>
                  <a:srgbClr val="888888"/>
                </a:solidFill>
              </a:defRPr>
            </a:lvl5pPr>
            <a:lvl6pPr lvl="5" algn="ctr">
              <a:lnSpc>
                <a:spcPct val="100000"/>
              </a:lnSpc>
              <a:spcBef>
                <a:spcPts val="600"/>
              </a:spcBef>
              <a:spcAft>
                <a:spcPts val="0"/>
              </a:spcAft>
              <a:buClr>
                <a:srgbClr val="888888"/>
              </a:buClr>
              <a:buSzPts val="1040"/>
              <a:buNone/>
              <a:defRPr>
                <a:solidFill>
                  <a:srgbClr val="888888"/>
                </a:solidFill>
              </a:defRPr>
            </a:lvl6pPr>
            <a:lvl7pPr lvl="6" algn="ctr">
              <a:lnSpc>
                <a:spcPct val="100000"/>
              </a:lnSpc>
              <a:spcBef>
                <a:spcPts val="600"/>
              </a:spcBef>
              <a:spcAft>
                <a:spcPts val="0"/>
              </a:spcAft>
              <a:buClr>
                <a:srgbClr val="888888"/>
              </a:buClr>
              <a:buSzPts val="1040"/>
              <a:buNone/>
              <a:defRPr>
                <a:solidFill>
                  <a:srgbClr val="888888"/>
                </a:solidFill>
              </a:defRPr>
            </a:lvl7pPr>
            <a:lvl8pPr lvl="7" algn="ctr">
              <a:lnSpc>
                <a:spcPct val="100000"/>
              </a:lnSpc>
              <a:spcBef>
                <a:spcPts val="600"/>
              </a:spcBef>
              <a:spcAft>
                <a:spcPts val="0"/>
              </a:spcAft>
              <a:buClr>
                <a:srgbClr val="888888"/>
              </a:buClr>
              <a:buSzPts val="1040"/>
              <a:buNone/>
              <a:defRPr>
                <a:solidFill>
                  <a:srgbClr val="888888"/>
                </a:solidFill>
              </a:defRPr>
            </a:lvl8pPr>
            <a:lvl9pPr lvl="8" algn="ctr">
              <a:lnSpc>
                <a:spcPct val="100000"/>
              </a:lnSpc>
              <a:spcBef>
                <a:spcPts val="600"/>
              </a:spcBef>
              <a:spcAft>
                <a:spcPts val="600"/>
              </a:spcAft>
              <a:buClr>
                <a:srgbClr val="888888"/>
              </a:buClr>
              <a:buSzPts val="1040"/>
              <a:buNone/>
              <a:defRPr>
                <a:solidFill>
                  <a:srgbClr val="888888"/>
                </a:solidFill>
              </a:defRPr>
            </a:lvl9pPr>
          </a:lstStyle>
          <a:p/>
        </p:txBody>
      </p:sp>
      <p:sp>
        <p:nvSpPr>
          <p:cNvPr id="73" name="Google Shape;73;p77"/>
          <p:cNvSpPr txBox="1"/>
          <p:nvPr>
            <p:ph idx="2" type="body"/>
          </p:nvPr>
        </p:nvSpPr>
        <p:spPr>
          <a:xfrm>
            <a:off x="335360" y="1484784"/>
            <a:ext cx="11516853" cy="4752528"/>
          </a:xfrm>
          <a:prstGeom prst="rect">
            <a:avLst/>
          </a:prstGeom>
          <a:noFill/>
          <a:ln>
            <a:noFill/>
          </a:ln>
        </p:spPr>
        <p:txBody>
          <a:bodyPr anchorCtr="0" anchor="t" bIns="45700" lIns="91425" spcFirstLastPara="1" rIns="91425" wrap="square" tIns="45700">
            <a:noAutofit/>
          </a:bodyPr>
          <a:lstStyle>
            <a:lvl1pPr indent="-304800" lvl="0" marL="457200" algn="l">
              <a:lnSpc>
                <a:spcPct val="100000"/>
              </a:lnSpc>
              <a:spcBef>
                <a:spcPts val="300"/>
              </a:spcBef>
              <a:spcAft>
                <a:spcPts val="0"/>
              </a:spcAft>
              <a:buClr>
                <a:srgbClr val="262626"/>
              </a:buClr>
              <a:buSzPts val="1200"/>
              <a:buChar char="•"/>
              <a:defRPr>
                <a:latin typeface="Arial"/>
                <a:ea typeface="Arial"/>
                <a:cs typeface="Arial"/>
                <a:sym typeface="Arial"/>
              </a:defRPr>
            </a:lvl1pPr>
            <a:lvl2pPr indent="-320040" lvl="1" marL="914400" algn="l">
              <a:lnSpc>
                <a:spcPct val="100000"/>
              </a:lnSpc>
              <a:spcBef>
                <a:spcPts val="600"/>
              </a:spcBef>
              <a:spcAft>
                <a:spcPts val="0"/>
              </a:spcAft>
              <a:buClr>
                <a:srgbClr val="262626"/>
              </a:buClr>
              <a:buSzPts val="1440"/>
              <a:buChar char="•"/>
              <a:defRPr/>
            </a:lvl2pPr>
            <a:lvl3pPr indent="-320039" lvl="2" marL="1371600" algn="l">
              <a:lnSpc>
                <a:spcPct val="100000"/>
              </a:lnSpc>
              <a:spcBef>
                <a:spcPts val="600"/>
              </a:spcBef>
              <a:spcAft>
                <a:spcPts val="0"/>
              </a:spcAft>
              <a:buClr>
                <a:srgbClr val="262626"/>
              </a:buClr>
              <a:buSzPts val="1440"/>
              <a:buChar char="•"/>
              <a:defRPr/>
            </a:lvl3pPr>
            <a:lvl4pPr indent="-320039" lvl="3" marL="1828800" algn="l">
              <a:lnSpc>
                <a:spcPct val="100000"/>
              </a:lnSpc>
              <a:spcBef>
                <a:spcPts val="600"/>
              </a:spcBef>
              <a:spcAft>
                <a:spcPts val="0"/>
              </a:spcAft>
              <a:buClr>
                <a:srgbClr val="262626"/>
              </a:buClr>
              <a:buSzPts val="1440"/>
              <a:buChar char="•"/>
              <a:defRPr/>
            </a:lvl4pPr>
            <a:lvl5pPr indent="-320039" lvl="4" marL="2286000" algn="l">
              <a:lnSpc>
                <a:spcPct val="100000"/>
              </a:lnSpc>
              <a:spcBef>
                <a:spcPts val="600"/>
              </a:spcBef>
              <a:spcAft>
                <a:spcPts val="0"/>
              </a:spcAft>
              <a:buClr>
                <a:srgbClr val="262626"/>
              </a:buClr>
              <a:buSzPts val="1440"/>
              <a:buChar char="•"/>
              <a:defRPr/>
            </a:lvl5pPr>
            <a:lvl6pPr indent="-320039" lvl="5" marL="2743200" algn="l">
              <a:lnSpc>
                <a:spcPct val="100000"/>
              </a:lnSpc>
              <a:spcBef>
                <a:spcPts val="600"/>
              </a:spcBef>
              <a:spcAft>
                <a:spcPts val="0"/>
              </a:spcAft>
              <a:buClr>
                <a:schemeClr val="dk1"/>
              </a:buClr>
              <a:buSzPts val="1440"/>
              <a:buChar char="•"/>
              <a:defRPr/>
            </a:lvl6pPr>
            <a:lvl7pPr indent="-320039" lvl="6" marL="3200400" algn="l">
              <a:lnSpc>
                <a:spcPct val="100000"/>
              </a:lnSpc>
              <a:spcBef>
                <a:spcPts val="600"/>
              </a:spcBef>
              <a:spcAft>
                <a:spcPts val="0"/>
              </a:spcAft>
              <a:buClr>
                <a:schemeClr val="dk1"/>
              </a:buClr>
              <a:buSzPts val="1440"/>
              <a:buChar char="•"/>
              <a:defRPr/>
            </a:lvl7pPr>
            <a:lvl8pPr indent="-320040" lvl="7" marL="3657600" algn="l">
              <a:lnSpc>
                <a:spcPct val="100000"/>
              </a:lnSpc>
              <a:spcBef>
                <a:spcPts val="600"/>
              </a:spcBef>
              <a:spcAft>
                <a:spcPts val="0"/>
              </a:spcAft>
              <a:buClr>
                <a:schemeClr val="dk1"/>
              </a:buClr>
              <a:buSzPts val="1440"/>
              <a:buChar char="•"/>
              <a:defRPr/>
            </a:lvl8pPr>
            <a:lvl9pPr indent="-320040" lvl="8" marL="4114800" algn="l">
              <a:lnSpc>
                <a:spcPct val="100000"/>
              </a:lnSpc>
              <a:spcBef>
                <a:spcPts val="600"/>
              </a:spcBef>
              <a:spcAft>
                <a:spcPts val="600"/>
              </a:spcAft>
              <a:buClr>
                <a:schemeClr val="dk1"/>
              </a:buClr>
              <a:buSzPts val="1440"/>
              <a:buChar char="•"/>
              <a:defRPr/>
            </a:lvl9pPr>
          </a:lstStyle>
          <a:p/>
        </p:txBody>
      </p:sp>
      <p:pic>
        <p:nvPicPr>
          <p:cNvPr id="74" name="Google Shape;74;p77"/>
          <p:cNvPicPr preferRelativeResize="0"/>
          <p:nvPr/>
        </p:nvPicPr>
        <p:blipFill rotWithShape="1">
          <a:blip r:embed="rId2">
            <a:alphaModFix/>
          </a:blip>
          <a:srcRect b="0" l="0" r="0" t="0"/>
          <a:stretch/>
        </p:blipFill>
        <p:spPr>
          <a:xfrm>
            <a:off x="10293069" y="318420"/>
            <a:ext cx="1616364" cy="41768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Half Vertical">
  <p:cSld name="Pink Half Vertical">
    <p:spTree>
      <p:nvGrpSpPr>
        <p:cNvPr id="75" name="Shape 75"/>
        <p:cNvGrpSpPr/>
        <p:nvPr/>
      </p:nvGrpSpPr>
      <p:grpSpPr>
        <a:xfrm>
          <a:off x="0" y="0"/>
          <a:ext cx="0" cy="0"/>
          <a:chOff x="0" y="0"/>
          <a:chExt cx="0" cy="0"/>
        </a:xfrm>
      </p:grpSpPr>
      <p:sp>
        <p:nvSpPr>
          <p:cNvPr id="76" name="Google Shape;76;p81"/>
          <p:cNvSpPr txBox="1"/>
          <p:nvPr>
            <p:ph idx="1" type="body"/>
          </p:nvPr>
        </p:nvSpPr>
        <p:spPr>
          <a:xfrm>
            <a:off x="6096000" y="0"/>
            <a:ext cx="6096000" cy="6858000"/>
          </a:xfrm>
          <a:prstGeom prst="rect">
            <a:avLst/>
          </a:prstGeom>
          <a:noFill/>
          <a:ln>
            <a:noFill/>
          </a:ln>
        </p:spPr>
        <p:txBody>
          <a:bodyPr anchorCtr="0" anchor="t" bIns="45700" lIns="91425" spcFirstLastPara="1" rIns="91425" wrap="square" tIns="45700">
            <a:noAutofit/>
          </a:bodyPr>
          <a:lstStyle>
            <a:lvl1pPr indent="-304800" lvl="0" marL="457200" algn="l">
              <a:lnSpc>
                <a:spcPct val="100000"/>
              </a:lnSpc>
              <a:spcBef>
                <a:spcPts val="300"/>
              </a:spcBef>
              <a:spcAft>
                <a:spcPts val="0"/>
              </a:spcAft>
              <a:buClr>
                <a:srgbClr val="262626"/>
              </a:buClr>
              <a:buSzPts val="1200"/>
              <a:buChar char="•"/>
              <a:defRPr>
                <a:latin typeface="Arial"/>
                <a:ea typeface="Arial"/>
                <a:cs typeface="Arial"/>
                <a:sym typeface="Arial"/>
              </a:defRPr>
            </a:lvl1pPr>
            <a:lvl2pPr indent="-320040" lvl="1" marL="914400" algn="l">
              <a:lnSpc>
                <a:spcPct val="100000"/>
              </a:lnSpc>
              <a:spcBef>
                <a:spcPts val="600"/>
              </a:spcBef>
              <a:spcAft>
                <a:spcPts val="0"/>
              </a:spcAft>
              <a:buClr>
                <a:srgbClr val="262626"/>
              </a:buClr>
              <a:buSzPts val="1440"/>
              <a:buChar char="•"/>
              <a:defRPr/>
            </a:lvl2pPr>
            <a:lvl3pPr indent="-320039" lvl="2" marL="1371600" algn="l">
              <a:lnSpc>
                <a:spcPct val="100000"/>
              </a:lnSpc>
              <a:spcBef>
                <a:spcPts val="600"/>
              </a:spcBef>
              <a:spcAft>
                <a:spcPts val="0"/>
              </a:spcAft>
              <a:buClr>
                <a:srgbClr val="262626"/>
              </a:buClr>
              <a:buSzPts val="1440"/>
              <a:buChar char="•"/>
              <a:defRPr/>
            </a:lvl3pPr>
            <a:lvl4pPr indent="-320039" lvl="3" marL="1828800" algn="l">
              <a:lnSpc>
                <a:spcPct val="100000"/>
              </a:lnSpc>
              <a:spcBef>
                <a:spcPts val="600"/>
              </a:spcBef>
              <a:spcAft>
                <a:spcPts val="0"/>
              </a:spcAft>
              <a:buClr>
                <a:srgbClr val="262626"/>
              </a:buClr>
              <a:buSzPts val="1440"/>
              <a:buChar char="•"/>
              <a:defRPr/>
            </a:lvl4pPr>
            <a:lvl5pPr indent="-320039" lvl="4" marL="2286000" algn="l">
              <a:lnSpc>
                <a:spcPct val="100000"/>
              </a:lnSpc>
              <a:spcBef>
                <a:spcPts val="600"/>
              </a:spcBef>
              <a:spcAft>
                <a:spcPts val="0"/>
              </a:spcAft>
              <a:buClr>
                <a:srgbClr val="262626"/>
              </a:buClr>
              <a:buSzPts val="1440"/>
              <a:buChar char="•"/>
              <a:defRPr/>
            </a:lvl5pPr>
            <a:lvl6pPr indent="-320039" lvl="5" marL="2743200" algn="l">
              <a:lnSpc>
                <a:spcPct val="100000"/>
              </a:lnSpc>
              <a:spcBef>
                <a:spcPts val="600"/>
              </a:spcBef>
              <a:spcAft>
                <a:spcPts val="0"/>
              </a:spcAft>
              <a:buClr>
                <a:schemeClr val="dk1"/>
              </a:buClr>
              <a:buSzPts val="1440"/>
              <a:buChar char="•"/>
              <a:defRPr/>
            </a:lvl6pPr>
            <a:lvl7pPr indent="-320039" lvl="6" marL="3200400" algn="l">
              <a:lnSpc>
                <a:spcPct val="100000"/>
              </a:lnSpc>
              <a:spcBef>
                <a:spcPts val="600"/>
              </a:spcBef>
              <a:spcAft>
                <a:spcPts val="0"/>
              </a:spcAft>
              <a:buClr>
                <a:schemeClr val="dk1"/>
              </a:buClr>
              <a:buSzPts val="1440"/>
              <a:buChar char="•"/>
              <a:defRPr/>
            </a:lvl7pPr>
            <a:lvl8pPr indent="-320040" lvl="7" marL="3657600" algn="l">
              <a:lnSpc>
                <a:spcPct val="100000"/>
              </a:lnSpc>
              <a:spcBef>
                <a:spcPts val="600"/>
              </a:spcBef>
              <a:spcAft>
                <a:spcPts val="0"/>
              </a:spcAft>
              <a:buClr>
                <a:schemeClr val="dk1"/>
              </a:buClr>
              <a:buSzPts val="1440"/>
              <a:buChar char="•"/>
              <a:defRPr/>
            </a:lvl8pPr>
            <a:lvl9pPr indent="-320040" lvl="8" marL="4114800" algn="l">
              <a:lnSpc>
                <a:spcPct val="100000"/>
              </a:lnSpc>
              <a:spcBef>
                <a:spcPts val="600"/>
              </a:spcBef>
              <a:spcAft>
                <a:spcPts val="600"/>
              </a:spcAft>
              <a:buClr>
                <a:schemeClr val="dk1"/>
              </a:buClr>
              <a:buSzPts val="1440"/>
              <a:buChar char="•"/>
              <a:defRPr/>
            </a:lvl9pPr>
          </a:lstStyle>
          <a:p/>
        </p:txBody>
      </p:sp>
      <p:sp>
        <p:nvSpPr>
          <p:cNvPr id="77" name="Google Shape;77;p81"/>
          <p:cNvSpPr/>
          <p:nvPr/>
        </p:nvSpPr>
        <p:spPr>
          <a:xfrm>
            <a:off x="0" y="0"/>
            <a:ext cx="6096000" cy="6858000"/>
          </a:xfrm>
          <a:prstGeom prst="rect">
            <a:avLst/>
          </a:prstGeom>
          <a:solidFill>
            <a:srgbClr val="ED037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 name="Google Shape;78;p81"/>
          <p:cNvSpPr txBox="1"/>
          <p:nvPr>
            <p:ph type="ctrTitle"/>
          </p:nvPr>
        </p:nvSpPr>
        <p:spPr>
          <a:xfrm>
            <a:off x="335361" y="1124744"/>
            <a:ext cx="5256583" cy="5635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5000"/>
              <a:buFont typeface="Arial"/>
              <a:buNone/>
              <a:defRPr sz="5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81"/>
          <p:cNvSpPr txBox="1"/>
          <p:nvPr>
            <p:ph idx="2" type="subTitle"/>
          </p:nvPr>
        </p:nvSpPr>
        <p:spPr>
          <a:xfrm>
            <a:off x="335361" y="1844824"/>
            <a:ext cx="5256583" cy="533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360"/>
              </a:spcBef>
              <a:spcAft>
                <a:spcPts val="0"/>
              </a:spcAft>
              <a:buClr>
                <a:schemeClr val="lt1"/>
              </a:buClr>
              <a:buSzPts val="1440"/>
              <a:buNone/>
              <a:defRPr b="1" sz="1800">
                <a:solidFill>
                  <a:schemeClr val="lt1"/>
                </a:solidFill>
                <a:latin typeface="Arial"/>
                <a:ea typeface="Arial"/>
                <a:cs typeface="Arial"/>
                <a:sym typeface="Arial"/>
              </a:defRPr>
            </a:lvl1pPr>
            <a:lvl2pPr lvl="1" algn="ctr">
              <a:lnSpc>
                <a:spcPct val="100000"/>
              </a:lnSpc>
              <a:spcBef>
                <a:spcPts val="600"/>
              </a:spcBef>
              <a:spcAft>
                <a:spcPts val="0"/>
              </a:spcAft>
              <a:buClr>
                <a:srgbClr val="888888"/>
              </a:buClr>
              <a:buSzPts val="1040"/>
              <a:buNone/>
              <a:defRPr>
                <a:solidFill>
                  <a:srgbClr val="888888"/>
                </a:solidFill>
              </a:defRPr>
            </a:lvl2pPr>
            <a:lvl3pPr lvl="2" algn="ctr">
              <a:lnSpc>
                <a:spcPct val="100000"/>
              </a:lnSpc>
              <a:spcBef>
                <a:spcPts val="600"/>
              </a:spcBef>
              <a:spcAft>
                <a:spcPts val="0"/>
              </a:spcAft>
              <a:buClr>
                <a:srgbClr val="888888"/>
              </a:buClr>
              <a:buSzPts val="1040"/>
              <a:buNone/>
              <a:defRPr>
                <a:solidFill>
                  <a:srgbClr val="888888"/>
                </a:solidFill>
              </a:defRPr>
            </a:lvl3pPr>
            <a:lvl4pPr lvl="3" algn="ctr">
              <a:lnSpc>
                <a:spcPct val="100000"/>
              </a:lnSpc>
              <a:spcBef>
                <a:spcPts val="600"/>
              </a:spcBef>
              <a:spcAft>
                <a:spcPts val="0"/>
              </a:spcAft>
              <a:buClr>
                <a:srgbClr val="888888"/>
              </a:buClr>
              <a:buSzPts val="1040"/>
              <a:buNone/>
              <a:defRPr>
                <a:solidFill>
                  <a:srgbClr val="888888"/>
                </a:solidFill>
              </a:defRPr>
            </a:lvl4pPr>
            <a:lvl5pPr lvl="4" algn="ctr">
              <a:lnSpc>
                <a:spcPct val="100000"/>
              </a:lnSpc>
              <a:spcBef>
                <a:spcPts val="600"/>
              </a:spcBef>
              <a:spcAft>
                <a:spcPts val="0"/>
              </a:spcAft>
              <a:buClr>
                <a:srgbClr val="888888"/>
              </a:buClr>
              <a:buSzPts val="1040"/>
              <a:buNone/>
              <a:defRPr>
                <a:solidFill>
                  <a:srgbClr val="888888"/>
                </a:solidFill>
              </a:defRPr>
            </a:lvl5pPr>
            <a:lvl6pPr lvl="5" algn="ctr">
              <a:lnSpc>
                <a:spcPct val="100000"/>
              </a:lnSpc>
              <a:spcBef>
                <a:spcPts val="600"/>
              </a:spcBef>
              <a:spcAft>
                <a:spcPts val="0"/>
              </a:spcAft>
              <a:buClr>
                <a:srgbClr val="888888"/>
              </a:buClr>
              <a:buSzPts val="1040"/>
              <a:buNone/>
              <a:defRPr>
                <a:solidFill>
                  <a:srgbClr val="888888"/>
                </a:solidFill>
              </a:defRPr>
            </a:lvl6pPr>
            <a:lvl7pPr lvl="6" algn="ctr">
              <a:lnSpc>
                <a:spcPct val="100000"/>
              </a:lnSpc>
              <a:spcBef>
                <a:spcPts val="600"/>
              </a:spcBef>
              <a:spcAft>
                <a:spcPts val="0"/>
              </a:spcAft>
              <a:buClr>
                <a:srgbClr val="888888"/>
              </a:buClr>
              <a:buSzPts val="1040"/>
              <a:buNone/>
              <a:defRPr>
                <a:solidFill>
                  <a:srgbClr val="888888"/>
                </a:solidFill>
              </a:defRPr>
            </a:lvl7pPr>
            <a:lvl8pPr lvl="7" algn="ctr">
              <a:lnSpc>
                <a:spcPct val="100000"/>
              </a:lnSpc>
              <a:spcBef>
                <a:spcPts val="600"/>
              </a:spcBef>
              <a:spcAft>
                <a:spcPts val="0"/>
              </a:spcAft>
              <a:buClr>
                <a:srgbClr val="888888"/>
              </a:buClr>
              <a:buSzPts val="1040"/>
              <a:buNone/>
              <a:defRPr>
                <a:solidFill>
                  <a:srgbClr val="888888"/>
                </a:solidFill>
              </a:defRPr>
            </a:lvl8pPr>
            <a:lvl9pPr lvl="8" algn="ctr">
              <a:lnSpc>
                <a:spcPct val="100000"/>
              </a:lnSpc>
              <a:spcBef>
                <a:spcPts val="600"/>
              </a:spcBef>
              <a:spcAft>
                <a:spcPts val="600"/>
              </a:spcAft>
              <a:buClr>
                <a:srgbClr val="888888"/>
              </a:buClr>
              <a:buSzPts val="1040"/>
              <a:buNone/>
              <a:defRPr>
                <a:solidFill>
                  <a:srgbClr val="88888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1"/>
          <p:cNvSpPr txBox="1"/>
          <p:nvPr>
            <p:ph type="title"/>
          </p:nvPr>
        </p:nvSpPr>
        <p:spPr>
          <a:xfrm>
            <a:off x="335361" y="274641"/>
            <a:ext cx="9601067" cy="563563"/>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rgbClr val="ED037C"/>
              </a:buClr>
              <a:buSzPts val="2400"/>
              <a:buFont typeface="Arial"/>
              <a:buNone/>
              <a:defRPr b="1" i="0" sz="2400" u="none" cap="none" strike="noStrike">
                <a:solidFill>
                  <a:srgbClr val="ED037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1"/>
          <p:cNvSpPr txBox="1"/>
          <p:nvPr>
            <p:ph idx="1" type="body"/>
          </p:nvPr>
        </p:nvSpPr>
        <p:spPr>
          <a:xfrm>
            <a:off x="335360" y="1484784"/>
            <a:ext cx="11516853" cy="464138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100000"/>
              </a:lnSpc>
              <a:spcBef>
                <a:spcPts val="300"/>
              </a:spcBef>
              <a:spcAft>
                <a:spcPts val="0"/>
              </a:spcAft>
              <a:buClr>
                <a:srgbClr val="262626"/>
              </a:buClr>
              <a:buSzPts val="1200"/>
              <a:buFont typeface="Arial"/>
              <a:buChar char="•"/>
              <a:defRPr b="0" i="0" sz="1500" u="none" cap="none" strike="noStrike">
                <a:solidFill>
                  <a:srgbClr val="262626"/>
                </a:solidFill>
                <a:latin typeface="Arial"/>
                <a:ea typeface="Arial"/>
                <a:cs typeface="Arial"/>
                <a:sym typeface="Arial"/>
              </a:defRPr>
            </a:lvl1pPr>
            <a:lvl2pPr indent="-294640" lvl="1" marL="914400" marR="0" rtl="0" algn="l">
              <a:lnSpc>
                <a:spcPct val="100000"/>
              </a:lnSpc>
              <a:spcBef>
                <a:spcPts val="6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2pPr>
            <a:lvl3pPr indent="-294639" lvl="2" marL="1371600" marR="0" rtl="0" algn="l">
              <a:lnSpc>
                <a:spcPct val="100000"/>
              </a:lnSpc>
              <a:spcBef>
                <a:spcPts val="6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3pPr>
            <a:lvl4pPr indent="-294639" lvl="3" marL="1828800" marR="0" rtl="0" algn="l">
              <a:lnSpc>
                <a:spcPct val="100000"/>
              </a:lnSpc>
              <a:spcBef>
                <a:spcPts val="6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4pPr>
            <a:lvl5pPr indent="-294639" lvl="4" marL="2286000" marR="0" rtl="0" algn="l">
              <a:lnSpc>
                <a:spcPct val="100000"/>
              </a:lnSpc>
              <a:spcBef>
                <a:spcPts val="6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5pPr>
            <a:lvl6pPr indent="-294639" lvl="5" marL="2743200" marR="0" rtl="0" algn="l">
              <a:lnSpc>
                <a:spcPct val="100000"/>
              </a:lnSpc>
              <a:spcBef>
                <a:spcPts val="600"/>
              </a:spcBef>
              <a:spcAft>
                <a:spcPts val="0"/>
              </a:spcAft>
              <a:buClr>
                <a:schemeClr val="dk1"/>
              </a:buClr>
              <a:buSzPts val="1040"/>
              <a:buFont typeface="Arial"/>
              <a:buChar char="•"/>
              <a:defRPr b="0" i="0" sz="1300" u="none" cap="none" strike="noStrike">
                <a:solidFill>
                  <a:schemeClr val="dk1"/>
                </a:solidFill>
                <a:latin typeface="Arial"/>
                <a:ea typeface="Arial"/>
                <a:cs typeface="Arial"/>
                <a:sym typeface="Arial"/>
              </a:defRPr>
            </a:lvl6pPr>
            <a:lvl7pPr indent="-294639" lvl="6" marL="3200400" marR="0" rtl="0" algn="l">
              <a:lnSpc>
                <a:spcPct val="100000"/>
              </a:lnSpc>
              <a:spcBef>
                <a:spcPts val="600"/>
              </a:spcBef>
              <a:spcAft>
                <a:spcPts val="0"/>
              </a:spcAft>
              <a:buClr>
                <a:schemeClr val="dk1"/>
              </a:buClr>
              <a:buSzPts val="1040"/>
              <a:buFont typeface="Arial"/>
              <a:buChar char="•"/>
              <a:defRPr b="0" i="0" sz="1300" u="none" cap="none" strike="noStrike">
                <a:solidFill>
                  <a:schemeClr val="dk1"/>
                </a:solidFill>
                <a:latin typeface="Arial"/>
                <a:ea typeface="Arial"/>
                <a:cs typeface="Arial"/>
                <a:sym typeface="Arial"/>
              </a:defRPr>
            </a:lvl7pPr>
            <a:lvl8pPr indent="-294640" lvl="7" marL="3657600" marR="0" rtl="0" algn="l">
              <a:lnSpc>
                <a:spcPct val="100000"/>
              </a:lnSpc>
              <a:spcBef>
                <a:spcPts val="600"/>
              </a:spcBef>
              <a:spcAft>
                <a:spcPts val="0"/>
              </a:spcAft>
              <a:buClr>
                <a:schemeClr val="dk1"/>
              </a:buClr>
              <a:buSzPts val="1040"/>
              <a:buFont typeface="Arial"/>
              <a:buChar char="•"/>
              <a:defRPr b="0" i="0" sz="1300" u="none" cap="none" strike="noStrike">
                <a:solidFill>
                  <a:schemeClr val="dk1"/>
                </a:solidFill>
                <a:latin typeface="Arial"/>
                <a:ea typeface="Arial"/>
                <a:cs typeface="Arial"/>
                <a:sym typeface="Arial"/>
              </a:defRPr>
            </a:lvl8pPr>
            <a:lvl9pPr indent="-294640" lvl="8" marL="4114800" marR="0" rtl="0" algn="l">
              <a:lnSpc>
                <a:spcPct val="100000"/>
              </a:lnSpc>
              <a:spcBef>
                <a:spcPts val="600"/>
              </a:spcBef>
              <a:spcAft>
                <a:spcPts val="600"/>
              </a:spcAft>
              <a:buClr>
                <a:schemeClr val="dk1"/>
              </a:buClr>
              <a:buSzPts val="1040"/>
              <a:buFont typeface="Arial"/>
              <a:buChar char="•"/>
              <a:defRPr b="0" i="0" sz="1300" u="none" cap="none" strike="noStrike">
                <a:solidFill>
                  <a:schemeClr val="dk1"/>
                </a:solidFill>
                <a:latin typeface="Arial"/>
                <a:ea typeface="Arial"/>
                <a:cs typeface="Arial"/>
                <a:sym typeface="Arial"/>
              </a:defRPr>
            </a:lvl9pPr>
          </a:lstStyle>
          <a:p/>
        </p:txBody>
      </p:sp>
      <p:sp>
        <p:nvSpPr>
          <p:cNvPr id="12" name="Google Shape;12;p71"/>
          <p:cNvSpPr txBox="1"/>
          <p:nvPr>
            <p:ph idx="10" type="dt"/>
          </p:nvPr>
        </p:nvSpPr>
        <p:spPr>
          <a:xfrm>
            <a:off x="719403" y="6525348"/>
            <a:ext cx="912101" cy="21602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71"/>
          <p:cNvSpPr txBox="1"/>
          <p:nvPr>
            <p:ph idx="11" type="ftr"/>
          </p:nvPr>
        </p:nvSpPr>
        <p:spPr>
          <a:xfrm>
            <a:off x="1547561" y="6525348"/>
            <a:ext cx="8220847" cy="21602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71"/>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www.bnnbloomberg.ca/how-fast-do-you-shop-canadians-average-32-minutes-at-grocery-store-study-finds-1.117111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hyperlink" Target="https://github.com/teresa-le/Instabasket_Analysis/blob/main/Data/top_1000_products_final.csv"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s://github.com/teresa-le/Instabasket_Analysis" TargetMode="External"/><Relationship Id="rId4" Type="http://schemas.openxmlformats.org/officeDocument/2006/relationships/hyperlink" Target="https://github.com/teresa-le/Instabasket_Analysis" TargetMode="External"/><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
          <p:cNvSpPr txBox="1"/>
          <p:nvPr>
            <p:ph type="title"/>
          </p:nvPr>
        </p:nvSpPr>
        <p:spPr>
          <a:xfrm>
            <a:off x="551374" y="2348875"/>
            <a:ext cx="11377200" cy="1362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4800"/>
              <a:buFont typeface="Arial"/>
              <a:buNone/>
            </a:pPr>
            <a:r>
              <a:rPr lang="en-US" sz="4400"/>
              <a:t>Optimizing Instabasket Orders Fulfillment for MM&amp;A Grocery Store Chain</a:t>
            </a:r>
            <a:endParaRPr sz="4400"/>
          </a:p>
        </p:txBody>
      </p:sp>
      <p:sp>
        <p:nvSpPr>
          <p:cNvPr id="86" name="Google Shape;86;p1"/>
          <p:cNvSpPr txBox="1"/>
          <p:nvPr>
            <p:ph idx="1" type="body"/>
          </p:nvPr>
        </p:nvSpPr>
        <p:spPr>
          <a:xfrm>
            <a:off x="551384" y="3717032"/>
            <a:ext cx="10369152" cy="100811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1920"/>
              <a:buNone/>
            </a:pPr>
            <a:r>
              <a:rPr lang="en-US"/>
              <a:t>2023 MMA Datathon - Team 8 </a:t>
            </a:r>
            <a:endParaRPr/>
          </a:p>
        </p:txBody>
      </p:sp>
      <p:sp>
        <p:nvSpPr>
          <p:cNvPr id="87" name="Google Shape;87;p1"/>
          <p:cNvSpPr/>
          <p:nvPr/>
        </p:nvSpPr>
        <p:spPr>
          <a:xfrm>
            <a:off x="551384" y="5949283"/>
            <a:ext cx="79928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Oct 6th, 2023   Prepared by Angelina Ayres, </a:t>
            </a:r>
            <a:r>
              <a:rPr b="1" lang="en-US">
                <a:solidFill>
                  <a:schemeClr val="lt1"/>
                </a:solidFill>
              </a:rPr>
              <a:t>Lee Pham, Teresa Le</a:t>
            </a:r>
            <a:endParaRPr b="1" i="0" sz="1400" u="none" cap="none" strike="noStrike">
              <a:solidFill>
                <a:schemeClr val="lt1"/>
              </a:solidFill>
              <a:latin typeface="Arial"/>
              <a:ea typeface="Arial"/>
              <a:cs typeface="Arial"/>
              <a:sym typeface="Arial"/>
            </a:endParaRPr>
          </a:p>
        </p:txBody>
      </p:sp>
      <p:pic>
        <p:nvPicPr>
          <p:cNvPr id="88" name="Google Shape;88;p1"/>
          <p:cNvPicPr preferRelativeResize="0"/>
          <p:nvPr/>
        </p:nvPicPr>
        <p:blipFill rotWithShape="1">
          <a:blip r:embed="rId3">
            <a:alphaModFix/>
          </a:blip>
          <a:srcRect b="0" l="0" r="0" t="0"/>
          <a:stretch/>
        </p:blipFill>
        <p:spPr>
          <a:xfrm>
            <a:off x="8544272" y="726229"/>
            <a:ext cx="3384376" cy="17367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88a89553f5_2_190"/>
          <p:cNvSpPr/>
          <p:nvPr/>
        </p:nvSpPr>
        <p:spPr>
          <a:xfrm>
            <a:off x="415875" y="5122288"/>
            <a:ext cx="3759600" cy="882900"/>
          </a:xfrm>
          <a:prstGeom prst="roundRect">
            <a:avLst>
              <a:gd fmla="val 16667" name="adj"/>
            </a:avLst>
          </a:prstGeom>
          <a:solidFill>
            <a:srgbClr val="F3F3F3"/>
          </a:solidFill>
          <a:ln cap="flat" cmpd="sng" w="9525">
            <a:solidFill>
              <a:srgbClr val="ED03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g288a89553f5_2_190"/>
          <p:cNvSpPr/>
          <p:nvPr/>
        </p:nvSpPr>
        <p:spPr>
          <a:xfrm>
            <a:off x="415876" y="3964963"/>
            <a:ext cx="3721800" cy="882900"/>
          </a:xfrm>
          <a:prstGeom prst="roundRect">
            <a:avLst>
              <a:gd fmla="val 16667" name="adj"/>
            </a:avLst>
          </a:prstGeom>
          <a:solidFill>
            <a:srgbClr val="F3F3F3"/>
          </a:solidFill>
          <a:ln cap="flat" cmpd="sng" w="9525">
            <a:solidFill>
              <a:srgbClr val="ED03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g288a89553f5_2_190"/>
          <p:cNvSpPr/>
          <p:nvPr/>
        </p:nvSpPr>
        <p:spPr>
          <a:xfrm>
            <a:off x="415875" y="2807625"/>
            <a:ext cx="3721800" cy="882900"/>
          </a:xfrm>
          <a:prstGeom prst="roundRect">
            <a:avLst>
              <a:gd fmla="val 16667" name="adj"/>
            </a:avLst>
          </a:prstGeom>
          <a:solidFill>
            <a:srgbClr val="F3F3F3"/>
          </a:solidFill>
          <a:ln cap="flat" cmpd="sng" w="9525">
            <a:solidFill>
              <a:srgbClr val="ED03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g288a89553f5_2_190"/>
          <p:cNvSpPr/>
          <p:nvPr/>
        </p:nvSpPr>
        <p:spPr>
          <a:xfrm>
            <a:off x="415875" y="1679575"/>
            <a:ext cx="3721800" cy="882900"/>
          </a:xfrm>
          <a:prstGeom prst="roundRect">
            <a:avLst>
              <a:gd fmla="val 16667" name="adj"/>
            </a:avLst>
          </a:prstGeom>
          <a:solidFill>
            <a:srgbClr val="F3F3F3"/>
          </a:solidFill>
          <a:ln cap="flat" cmpd="sng" w="9525">
            <a:solidFill>
              <a:srgbClr val="ED03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g288a89553f5_2_190"/>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ED037C"/>
              </a:buClr>
              <a:buSzPts val="2400"/>
              <a:buFont typeface="Arial"/>
              <a:buNone/>
            </a:pPr>
            <a:r>
              <a:rPr lang="en-US"/>
              <a:t>Substitutions - </a:t>
            </a:r>
            <a:r>
              <a:rPr lang="en-US"/>
              <a:t>Re-categorize Items by Key Words </a:t>
            </a:r>
            <a:endParaRPr/>
          </a:p>
        </p:txBody>
      </p:sp>
      <p:sp>
        <p:nvSpPr>
          <p:cNvPr id="171" name="Google Shape;171;g288a89553f5_2_190"/>
          <p:cNvSpPr txBox="1"/>
          <p:nvPr>
            <p:ph idx="1" type="subTitle"/>
          </p:nvPr>
        </p:nvSpPr>
        <p:spPr>
          <a:xfrm>
            <a:off x="335348" y="838200"/>
            <a:ext cx="11083500" cy="563700"/>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Clr>
                <a:srgbClr val="A5A5A5"/>
              </a:buClr>
              <a:buSzPts val="1440"/>
              <a:buNone/>
            </a:pPr>
            <a:r>
              <a:rPr lang="en-US"/>
              <a:t>Products with the same ingredient/flavour are more similar to each other than products within the same aisle or department.    </a:t>
            </a:r>
            <a:endParaRPr/>
          </a:p>
        </p:txBody>
      </p:sp>
      <p:sp>
        <p:nvSpPr>
          <p:cNvPr id="172" name="Google Shape;172;g288a89553f5_2_190"/>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900"/>
              <a:buFont typeface="Arial"/>
              <a:buNone/>
            </a:pPr>
            <a:fld id="{00000000-1234-1234-1234-123412341234}" type="slidenum">
              <a:rPr lang="en-US"/>
              <a:t>‹#›</a:t>
            </a:fld>
            <a:endParaRPr/>
          </a:p>
        </p:txBody>
      </p:sp>
      <p:sp>
        <p:nvSpPr>
          <p:cNvPr id="173" name="Google Shape;173;g288a89553f5_2_190"/>
          <p:cNvSpPr txBox="1"/>
          <p:nvPr>
            <p:ph idx="4294967295" type="title"/>
          </p:nvPr>
        </p:nvSpPr>
        <p:spPr>
          <a:xfrm>
            <a:off x="415875" y="2654150"/>
            <a:ext cx="2671200" cy="619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4800"/>
              <a:buFont typeface="Arial"/>
              <a:buNone/>
            </a:pPr>
            <a:r>
              <a:rPr lang="en-US" sz="1800"/>
              <a:t>Organic </a:t>
            </a:r>
            <a:r>
              <a:rPr lang="en-US" sz="1800">
                <a:highlight>
                  <a:srgbClr val="FFFF00"/>
                </a:highlight>
              </a:rPr>
              <a:t>Strawberries</a:t>
            </a:r>
            <a:endParaRPr sz="1800">
              <a:highlight>
                <a:srgbClr val="FFFF00"/>
              </a:highlight>
            </a:endParaRPr>
          </a:p>
        </p:txBody>
      </p:sp>
      <p:sp>
        <p:nvSpPr>
          <p:cNvPr id="174" name="Google Shape;174;g288a89553f5_2_190"/>
          <p:cNvSpPr txBox="1"/>
          <p:nvPr>
            <p:ph idx="4294967295" type="title"/>
          </p:nvPr>
        </p:nvSpPr>
        <p:spPr>
          <a:xfrm>
            <a:off x="442075" y="1487838"/>
            <a:ext cx="3416400" cy="619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4800"/>
              <a:buFont typeface="Arial"/>
              <a:buNone/>
            </a:pPr>
            <a:r>
              <a:rPr lang="en-US" sz="1800"/>
              <a:t>Organic Whole </a:t>
            </a:r>
            <a:r>
              <a:rPr lang="en-US" sz="1800">
                <a:highlight>
                  <a:srgbClr val="FFFF00"/>
                </a:highlight>
              </a:rPr>
              <a:t>Strawberries</a:t>
            </a:r>
            <a:endParaRPr sz="1800">
              <a:highlight>
                <a:srgbClr val="FFFF00"/>
              </a:highlight>
            </a:endParaRPr>
          </a:p>
        </p:txBody>
      </p:sp>
      <p:sp>
        <p:nvSpPr>
          <p:cNvPr id="175" name="Google Shape;175;g288a89553f5_2_190"/>
          <p:cNvSpPr txBox="1"/>
          <p:nvPr>
            <p:ph idx="4294967295" type="title"/>
          </p:nvPr>
        </p:nvSpPr>
        <p:spPr>
          <a:xfrm>
            <a:off x="415875" y="4998875"/>
            <a:ext cx="3416400" cy="619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4800"/>
              <a:buFont typeface="Arial"/>
              <a:buNone/>
            </a:pPr>
            <a:r>
              <a:rPr lang="en-US" sz="1800"/>
              <a:t>Organic </a:t>
            </a:r>
            <a:r>
              <a:rPr lang="en-US" sz="1800">
                <a:highlight>
                  <a:srgbClr val="FFFF00"/>
                </a:highlight>
              </a:rPr>
              <a:t>Strawberry</a:t>
            </a:r>
            <a:r>
              <a:rPr lang="en-US" sz="1800"/>
              <a:t> Smoothie</a:t>
            </a:r>
            <a:endParaRPr sz="1800"/>
          </a:p>
        </p:txBody>
      </p:sp>
      <p:sp>
        <p:nvSpPr>
          <p:cNvPr id="176" name="Google Shape;176;g288a89553f5_2_190"/>
          <p:cNvSpPr txBox="1"/>
          <p:nvPr>
            <p:ph idx="4294967295" type="title"/>
          </p:nvPr>
        </p:nvSpPr>
        <p:spPr>
          <a:xfrm>
            <a:off x="492363" y="3826500"/>
            <a:ext cx="3416400" cy="619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4800"/>
              <a:buFont typeface="Arial"/>
              <a:buNone/>
            </a:pPr>
            <a:r>
              <a:rPr lang="en-US" sz="1800"/>
              <a:t>Fruit Spread, </a:t>
            </a:r>
            <a:r>
              <a:rPr lang="en-US" sz="1800">
                <a:highlight>
                  <a:srgbClr val="FFFF00"/>
                </a:highlight>
              </a:rPr>
              <a:t>Strawberry</a:t>
            </a:r>
            <a:endParaRPr sz="1800">
              <a:highlight>
                <a:srgbClr val="FFFF00"/>
              </a:highlight>
            </a:endParaRPr>
          </a:p>
        </p:txBody>
      </p:sp>
      <p:sp>
        <p:nvSpPr>
          <p:cNvPr id="177" name="Google Shape;177;g288a89553f5_2_190"/>
          <p:cNvSpPr txBox="1"/>
          <p:nvPr>
            <p:ph idx="4294967295" type="title"/>
          </p:nvPr>
        </p:nvSpPr>
        <p:spPr>
          <a:xfrm>
            <a:off x="415875" y="2916488"/>
            <a:ext cx="2671200" cy="619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4800"/>
              <a:buFont typeface="Arial"/>
              <a:buNone/>
            </a:pPr>
            <a:r>
              <a:rPr b="0" lang="en-US" sz="1600">
                <a:solidFill>
                  <a:srgbClr val="7F7F7F"/>
                </a:solidFill>
              </a:rPr>
              <a:t>Produce Department</a:t>
            </a:r>
            <a:endParaRPr b="0" sz="1600">
              <a:solidFill>
                <a:srgbClr val="7F7F7F"/>
              </a:solidFill>
            </a:endParaRPr>
          </a:p>
        </p:txBody>
      </p:sp>
      <p:sp>
        <p:nvSpPr>
          <p:cNvPr id="178" name="Google Shape;178;g288a89553f5_2_190"/>
          <p:cNvSpPr txBox="1"/>
          <p:nvPr>
            <p:ph idx="4294967295" type="title"/>
          </p:nvPr>
        </p:nvSpPr>
        <p:spPr>
          <a:xfrm>
            <a:off x="442063" y="1767325"/>
            <a:ext cx="2671200" cy="619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4800"/>
              <a:buFont typeface="Arial"/>
              <a:buNone/>
            </a:pPr>
            <a:r>
              <a:rPr b="0" lang="en-US" sz="1600">
                <a:solidFill>
                  <a:srgbClr val="7F7F7F"/>
                </a:solidFill>
              </a:rPr>
              <a:t>Frozen Department</a:t>
            </a:r>
            <a:endParaRPr b="0" sz="1600">
              <a:solidFill>
                <a:srgbClr val="7F7F7F"/>
              </a:solidFill>
            </a:endParaRPr>
          </a:p>
        </p:txBody>
      </p:sp>
      <p:sp>
        <p:nvSpPr>
          <p:cNvPr id="179" name="Google Shape;179;g288a89553f5_2_190"/>
          <p:cNvSpPr txBox="1"/>
          <p:nvPr>
            <p:ph idx="4294967295" type="title"/>
          </p:nvPr>
        </p:nvSpPr>
        <p:spPr>
          <a:xfrm>
            <a:off x="492375" y="4091000"/>
            <a:ext cx="2671200" cy="619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4800"/>
              <a:buFont typeface="Arial"/>
              <a:buNone/>
            </a:pPr>
            <a:r>
              <a:rPr b="0" lang="en-US" sz="1600">
                <a:solidFill>
                  <a:srgbClr val="7F7F7F"/>
                </a:solidFill>
              </a:rPr>
              <a:t>Pantry Department</a:t>
            </a:r>
            <a:endParaRPr b="0" sz="1600">
              <a:solidFill>
                <a:srgbClr val="7F7F7F"/>
              </a:solidFill>
            </a:endParaRPr>
          </a:p>
        </p:txBody>
      </p:sp>
      <p:sp>
        <p:nvSpPr>
          <p:cNvPr id="180" name="Google Shape;180;g288a89553f5_2_190"/>
          <p:cNvSpPr txBox="1"/>
          <p:nvPr>
            <p:ph idx="4294967295" type="title"/>
          </p:nvPr>
        </p:nvSpPr>
        <p:spPr>
          <a:xfrm>
            <a:off x="420400" y="5263675"/>
            <a:ext cx="2671200" cy="619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4800"/>
              <a:buFont typeface="Arial"/>
              <a:buNone/>
            </a:pPr>
            <a:r>
              <a:rPr b="0" lang="en-US" sz="1600">
                <a:solidFill>
                  <a:srgbClr val="7F7F7F"/>
                </a:solidFill>
              </a:rPr>
              <a:t>Dairy Eggs Department</a:t>
            </a:r>
            <a:endParaRPr b="0" sz="1600">
              <a:solidFill>
                <a:srgbClr val="7F7F7F"/>
              </a:solidFill>
            </a:endParaRPr>
          </a:p>
        </p:txBody>
      </p:sp>
      <p:sp>
        <p:nvSpPr>
          <p:cNvPr id="181" name="Google Shape;181;g288a89553f5_2_190"/>
          <p:cNvSpPr/>
          <p:nvPr/>
        </p:nvSpPr>
        <p:spPr>
          <a:xfrm>
            <a:off x="4526800" y="3206250"/>
            <a:ext cx="1218300" cy="445500"/>
          </a:xfrm>
          <a:prstGeom prst="rightArrow">
            <a:avLst>
              <a:gd fmla="val 50000" name="adj1"/>
              <a:gd fmla="val 50000" name="adj2"/>
            </a:avLst>
          </a:prstGeom>
          <a:solidFill>
            <a:srgbClr val="ED037C"/>
          </a:solidFill>
          <a:ln cap="flat" cmpd="sng" w="9525">
            <a:solidFill>
              <a:srgbClr val="ED03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g288a89553f5_2_190"/>
          <p:cNvSpPr txBox="1"/>
          <p:nvPr>
            <p:ph type="ctrTitle"/>
          </p:nvPr>
        </p:nvSpPr>
        <p:spPr>
          <a:xfrm>
            <a:off x="7722553" y="3088050"/>
            <a:ext cx="2214000" cy="56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ED037C"/>
              </a:buClr>
              <a:buSzPts val="2400"/>
              <a:buFont typeface="Arial"/>
              <a:buNone/>
            </a:pPr>
            <a:r>
              <a:rPr lang="en-US" sz="2600"/>
              <a:t>“strawberry”</a:t>
            </a:r>
            <a:endParaRPr sz="2600"/>
          </a:p>
        </p:txBody>
      </p:sp>
      <p:pic>
        <p:nvPicPr>
          <p:cNvPr id="183" name="Google Shape;183;g288a89553f5_2_190"/>
          <p:cNvPicPr preferRelativeResize="0"/>
          <p:nvPr/>
        </p:nvPicPr>
        <p:blipFill>
          <a:blip r:embed="rId3">
            <a:alphaModFix/>
          </a:blip>
          <a:stretch>
            <a:fillRect/>
          </a:stretch>
        </p:blipFill>
        <p:spPr>
          <a:xfrm>
            <a:off x="6208144" y="3826500"/>
            <a:ext cx="2847631" cy="2228581"/>
          </a:xfrm>
          <a:prstGeom prst="rect">
            <a:avLst/>
          </a:prstGeom>
          <a:noFill/>
          <a:ln>
            <a:noFill/>
          </a:ln>
        </p:spPr>
      </p:pic>
      <p:pic>
        <p:nvPicPr>
          <p:cNvPr id="184" name="Google Shape;184;g288a89553f5_2_190"/>
          <p:cNvPicPr preferRelativeResize="0"/>
          <p:nvPr/>
        </p:nvPicPr>
        <p:blipFill>
          <a:blip r:embed="rId4">
            <a:alphaModFix/>
          </a:blip>
          <a:stretch>
            <a:fillRect/>
          </a:stretch>
        </p:blipFill>
        <p:spPr>
          <a:xfrm>
            <a:off x="9164153" y="1117275"/>
            <a:ext cx="1950648" cy="2007501"/>
          </a:xfrm>
          <a:prstGeom prst="rect">
            <a:avLst/>
          </a:prstGeom>
          <a:noFill/>
          <a:ln>
            <a:noFill/>
          </a:ln>
        </p:spPr>
      </p:pic>
      <p:pic>
        <p:nvPicPr>
          <p:cNvPr id="185" name="Google Shape;185;g288a89553f5_2_190"/>
          <p:cNvPicPr preferRelativeResize="0"/>
          <p:nvPr/>
        </p:nvPicPr>
        <p:blipFill>
          <a:blip r:embed="rId5">
            <a:alphaModFix/>
          </a:blip>
          <a:stretch>
            <a:fillRect/>
          </a:stretch>
        </p:blipFill>
        <p:spPr>
          <a:xfrm>
            <a:off x="9055775" y="3690525"/>
            <a:ext cx="2831425" cy="19611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txBox="1"/>
          <p:nvPr>
            <p:ph type="ctrTitle"/>
          </p:nvPr>
        </p:nvSpPr>
        <p:spPr>
          <a:xfrm>
            <a:off x="335361" y="274638"/>
            <a:ext cx="9601067" cy="56356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Expected Performance</a:t>
            </a:r>
            <a:endParaRPr/>
          </a:p>
        </p:txBody>
      </p:sp>
      <p:sp>
        <p:nvSpPr>
          <p:cNvPr id="191" name="Google Shape;191;p7"/>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192" name="Google Shape;192;p7"/>
          <p:cNvSpPr txBox="1"/>
          <p:nvPr>
            <p:ph idx="2" type="body"/>
          </p:nvPr>
        </p:nvSpPr>
        <p:spPr>
          <a:xfrm>
            <a:off x="335350" y="1615125"/>
            <a:ext cx="11517000" cy="4819200"/>
          </a:xfrm>
          <a:prstGeom prst="rect">
            <a:avLst/>
          </a:prstGeom>
          <a:noFill/>
          <a:ln>
            <a:noFill/>
          </a:ln>
        </p:spPr>
        <p:txBody>
          <a:bodyPr anchorCtr="0" anchor="t" bIns="45700" lIns="91425" spcFirstLastPara="1" rIns="91425" wrap="square" tIns="45700">
            <a:noAutofit/>
          </a:bodyPr>
          <a:lstStyle/>
          <a:p>
            <a:pPr indent="-336550" lvl="0" marL="457200" rtl="0" algn="l">
              <a:lnSpc>
                <a:spcPct val="115000"/>
              </a:lnSpc>
              <a:spcBef>
                <a:spcPts val="0"/>
              </a:spcBef>
              <a:spcAft>
                <a:spcPts val="0"/>
              </a:spcAft>
              <a:buSzPts val="1700"/>
              <a:buChar char="●"/>
            </a:pPr>
            <a:r>
              <a:rPr b="1" lang="en-US" sz="1700"/>
              <a:t>Number of Orders that Utilize Instabasket Aisle (Order Fulfillment Rate): </a:t>
            </a:r>
            <a:r>
              <a:rPr lang="en-US" sz="1700"/>
              <a:t>48.7%</a:t>
            </a:r>
            <a:endParaRPr sz="1700"/>
          </a:p>
          <a:p>
            <a:pPr indent="0" lvl="0" marL="457200" rtl="0" algn="l">
              <a:lnSpc>
                <a:spcPct val="115000"/>
              </a:lnSpc>
              <a:spcBef>
                <a:spcPts val="0"/>
              </a:spcBef>
              <a:spcAft>
                <a:spcPts val="0"/>
              </a:spcAft>
              <a:buNone/>
            </a:pPr>
            <a:r>
              <a:t/>
            </a:r>
            <a:endParaRPr b="1" sz="1700"/>
          </a:p>
          <a:p>
            <a:pPr indent="-336550" lvl="0" marL="457200" rtl="0" algn="l">
              <a:lnSpc>
                <a:spcPct val="115000"/>
              </a:lnSpc>
              <a:spcBef>
                <a:spcPts val="0"/>
              </a:spcBef>
              <a:spcAft>
                <a:spcPts val="0"/>
              </a:spcAft>
              <a:buSzPts val="1700"/>
              <a:buChar char="●"/>
            </a:pPr>
            <a:r>
              <a:rPr b="1" lang="en-US" sz="1700"/>
              <a:t>Average % of Products Use Instabasket Aisle: </a:t>
            </a:r>
            <a:r>
              <a:rPr lang="en-US" sz="1700"/>
              <a:t>89.3% </a:t>
            </a:r>
            <a:endParaRPr sz="1700"/>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Char char="●"/>
            </a:pPr>
            <a:r>
              <a:rPr b="1" lang="en-US" sz="1700"/>
              <a:t>Customer Satisfaction:</a:t>
            </a:r>
            <a:r>
              <a:rPr lang="en-US" sz="1700"/>
              <a:t> Measured through surveys or feedback to determine if customers are satisfied with substitutions and discounts</a:t>
            </a:r>
            <a:endParaRPr sz="1700"/>
          </a:p>
          <a:p>
            <a:pPr indent="-317500" lvl="1" marL="914400" rtl="0" algn="l">
              <a:lnSpc>
                <a:spcPct val="115000"/>
              </a:lnSpc>
              <a:spcBef>
                <a:spcPts val="0"/>
              </a:spcBef>
              <a:spcAft>
                <a:spcPts val="0"/>
              </a:spcAft>
              <a:buSzPts val="1400"/>
              <a:buChar char="○"/>
            </a:pPr>
            <a:r>
              <a:rPr lang="en-US" sz="1700"/>
              <a:t>Examples of metrics and data to collect: How many items were ordered vs. how many were received, how many original items needed substitution, and how many orders were granted the 5% discount </a:t>
            </a:r>
            <a:endParaRPr sz="1700"/>
          </a:p>
          <a:p>
            <a:pPr indent="0" lvl="0" marL="1828800" rtl="0" algn="l">
              <a:lnSpc>
                <a:spcPct val="115000"/>
              </a:lnSpc>
              <a:spcBef>
                <a:spcPts val="0"/>
              </a:spcBef>
              <a:spcAft>
                <a:spcPts val="0"/>
              </a:spcAft>
              <a:buNone/>
            </a:pPr>
            <a:r>
              <a:t/>
            </a:r>
            <a:endParaRPr sz="1700"/>
          </a:p>
          <a:p>
            <a:pPr indent="-317500" lvl="0" marL="457200" rtl="0" algn="l">
              <a:lnSpc>
                <a:spcPct val="115000"/>
              </a:lnSpc>
              <a:spcBef>
                <a:spcPts val="0"/>
              </a:spcBef>
              <a:spcAft>
                <a:spcPts val="0"/>
              </a:spcAft>
              <a:buSzPts val="1400"/>
              <a:buChar char="●"/>
            </a:pPr>
            <a:r>
              <a:rPr b="1" lang="en-US" sz="1700"/>
              <a:t>Efficiency Gains: </a:t>
            </a:r>
            <a:r>
              <a:rPr lang="en-US" sz="1700"/>
              <a:t>Reduction in Instabasket shopper time spent visiting aisles and searching for items leading to cost savings </a:t>
            </a:r>
            <a:endParaRPr sz="1700"/>
          </a:p>
          <a:p>
            <a:pPr indent="-339090" lvl="1" marL="914400" rtl="0" algn="l">
              <a:lnSpc>
                <a:spcPct val="115000"/>
              </a:lnSpc>
              <a:spcBef>
                <a:spcPts val="0"/>
              </a:spcBef>
              <a:spcAft>
                <a:spcPts val="0"/>
              </a:spcAft>
              <a:buSzPts val="1740"/>
              <a:buChar char="○"/>
            </a:pPr>
            <a:r>
              <a:rPr lang="en-US" sz="1600"/>
              <a:t>Average time to do the shopping = 32 min</a:t>
            </a:r>
            <a:endParaRPr sz="1600"/>
          </a:p>
          <a:p>
            <a:pPr indent="-339090" lvl="1" marL="914400" rtl="0" algn="l">
              <a:lnSpc>
                <a:spcPct val="115000"/>
              </a:lnSpc>
              <a:spcBef>
                <a:spcPts val="0"/>
              </a:spcBef>
              <a:spcAft>
                <a:spcPts val="0"/>
              </a:spcAft>
              <a:buSzPts val="1740"/>
              <a:buChar char="○"/>
            </a:pPr>
            <a:r>
              <a:rPr lang="en-US" sz="1600"/>
              <a:t>Based on this time, the assumed time that we would be saving is on average 15 min  </a:t>
            </a:r>
            <a:endParaRPr sz="1600"/>
          </a:p>
          <a:p>
            <a:pPr indent="-330200" lvl="1" marL="914400" rtl="0" algn="l">
              <a:lnSpc>
                <a:spcPct val="115000"/>
              </a:lnSpc>
              <a:spcBef>
                <a:spcPts val="0"/>
              </a:spcBef>
              <a:spcAft>
                <a:spcPts val="0"/>
              </a:spcAft>
              <a:buSzPts val="1600"/>
              <a:buChar char="○"/>
            </a:pPr>
            <a:r>
              <a:rPr lang="en-US" sz="1600"/>
              <a:t>On average, 3 aisles required to complete orders with Instabasket aisle vs. 6 </a:t>
            </a:r>
            <a:endParaRPr sz="1600"/>
          </a:p>
          <a:p>
            <a:pPr indent="0" lvl="0" marL="457200" rtl="0" algn="l">
              <a:lnSpc>
                <a:spcPct val="100000"/>
              </a:lnSpc>
              <a:spcBef>
                <a:spcPts val="0"/>
              </a:spcBef>
              <a:spcAft>
                <a:spcPts val="0"/>
              </a:spcAft>
              <a:buNone/>
            </a:pPr>
            <a:r>
              <a:t/>
            </a:r>
            <a:endParaRPr b="1" sz="1800">
              <a:solidFill>
                <a:srgbClr val="D60093"/>
              </a:solidFill>
            </a:endParaRPr>
          </a:p>
          <a:p>
            <a:pPr indent="-101600" lvl="0" marL="635000" rtl="0" algn="l">
              <a:lnSpc>
                <a:spcPct val="100000"/>
              </a:lnSpc>
              <a:spcBef>
                <a:spcPts val="0"/>
              </a:spcBef>
              <a:spcAft>
                <a:spcPts val="0"/>
              </a:spcAft>
              <a:buClr>
                <a:srgbClr val="262626"/>
              </a:buClr>
              <a:buSzPts val="1200"/>
              <a:buNone/>
            </a:pPr>
            <a:r>
              <a:t/>
            </a:r>
            <a:endParaRPr sz="1700"/>
          </a:p>
          <a:p>
            <a:pPr indent="-101600" lvl="0" marL="177800" rtl="0" algn="l">
              <a:lnSpc>
                <a:spcPct val="100000"/>
              </a:lnSpc>
              <a:spcBef>
                <a:spcPts val="0"/>
              </a:spcBef>
              <a:spcAft>
                <a:spcPts val="0"/>
              </a:spcAft>
              <a:buClr>
                <a:srgbClr val="262626"/>
              </a:buClr>
              <a:buSzPts val="1200"/>
              <a:buNone/>
            </a:pPr>
            <a:r>
              <a:t/>
            </a:r>
            <a:endParaRPr sz="1700"/>
          </a:p>
        </p:txBody>
      </p:sp>
      <p:sp>
        <p:nvSpPr>
          <p:cNvPr id="193" name="Google Shape;193;p7"/>
          <p:cNvSpPr txBox="1"/>
          <p:nvPr>
            <p:ph idx="1" type="subTitle"/>
          </p:nvPr>
        </p:nvSpPr>
        <p:spPr>
          <a:xfrm>
            <a:off x="335361" y="836712"/>
            <a:ext cx="9601067" cy="533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ED037C"/>
              </a:buClr>
              <a:buSzPts val="1920"/>
              <a:buNone/>
            </a:pPr>
            <a:r>
              <a:rPr lang="en-US"/>
              <a:t>Evaluating Performance Using Key Performance Indicators (KPIs)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6"/>
          <p:cNvSpPr txBox="1"/>
          <p:nvPr>
            <p:ph type="ctrTitle"/>
          </p:nvPr>
        </p:nvSpPr>
        <p:spPr>
          <a:xfrm>
            <a:off x="335361" y="274638"/>
            <a:ext cx="9601067" cy="56356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Implementation </a:t>
            </a:r>
            <a:endParaRPr/>
          </a:p>
        </p:txBody>
      </p:sp>
      <p:sp>
        <p:nvSpPr>
          <p:cNvPr id="200" name="Google Shape;200;p6"/>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201" name="Google Shape;201;p6"/>
          <p:cNvSpPr txBox="1"/>
          <p:nvPr>
            <p:ph idx="1" type="subTitle"/>
          </p:nvPr>
        </p:nvSpPr>
        <p:spPr>
          <a:xfrm>
            <a:off x="335361" y="838212"/>
            <a:ext cx="9601200" cy="533400"/>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100000"/>
              </a:lnSpc>
              <a:spcBef>
                <a:spcPts val="0"/>
              </a:spcBef>
              <a:spcAft>
                <a:spcPts val="0"/>
              </a:spcAft>
              <a:buSzPts val="1440"/>
              <a:buNone/>
            </a:pPr>
            <a:r>
              <a:t/>
            </a:r>
            <a:endParaRPr/>
          </a:p>
          <a:p>
            <a:pPr indent="0" lvl="0" marL="0" rtl="0" algn="l">
              <a:lnSpc>
                <a:spcPct val="100000"/>
              </a:lnSpc>
              <a:spcBef>
                <a:spcPts val="0"/>
              </a:spcBef>
              <a:spcAft>
                <a:spcPts val="0"/>
              </a:spcAft>
              <a:buClr>
                <a:schemeClr val="lt1"/>
              </a:buClr>
              <a:buSzPts val="1440"/>
              <a:buNone/>
            </a:pPr>
            <a:r>
              <a:t/>
            </a:r>
            <a:endParaRPr/>
          </a:p>
        </p:txBody>
      </p:sp>
      <p:sp>
        <p:nvSpPr>
          <p:cNvPr id="202" name="Google Shape;202;p6"/>
          <p:cNvSpPr txBox="1"/>
          <p:nvPr>
            <p:ph idx="2" type="body"/>
          </p:nvPr>
        </p:nvSpPr>
        <p:spPr>
          <a:xfrm>
            <a:off x="335360" y="1484784"/>
            <a:ext cx="11516853" cy="4752528"/>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300"/>
              </a:spcBef>
              <a:spcAft>
                <a:spcPts val="0"/>
              </a:spcAft>
              <a:buSzPts val="1200"/>
              <a:buFont typeface="Arial"/>
              <a:buNone/>
            </a:pPr>
            <a:r>
              <a:t/>
            </a:r>
            <a:endParaRPr sz="1600"/>
          </a:p>
          <a:p>
            <a:pPr indent="-101600" lvl="0" marL="177800" rtl="0" algn="l">
              <a:lnSpc>
                <a:spcPct val="100000"/>
              </a:lnSpc>
              <a:spcBef>
                <a:spcPts val="0"/>
              </a:spcBef>
              <a:spcAft>
                <a:spcPts val="0"/>
              </a:spcAft>
              <a:buClr>
                <a:srgbClr val="262626"/>
              </a:buClr>
              <a:buSzPts val="1200"/>
              <a:buNone/>
            </a:pPr>
            <a:r>
              <a:t/>
            </a:r>
            <a:endParaRPr/>
          </a:p>
        </p:txBody>
      </p:sp>
      <p:sp>
        <p:nvSpPr>
          <p:cNvPr id="203" name="Google Shape;203;p6"/>
          <p:cNvSpPr txBox="1"/>
          <p:nvPr/>
        </p:nvSpPr>
        <p:spPr>
          <a:xfrm>
            <a:off x="6096000" y="1734938"/>
            <a:ext cx="5631600" cy="4252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900">
                <a:solidFill>
                  <a:srgbClr val="D60093"/>
                </a:solidFill>
              </a:rPr>
              <a:t>Cost-Benefit Analysis</a:t>
            </a:r>
            <a:endParaRPr b="1" sz="1900">
              <a:solidFill>
                <a:srgbClr val="D60093"/>
              </a:solidFill>
            </a:endParaRPr>
          </a:p>
          <a:p>
            <a:pPr indent="-342900" lvl="0" marL="457200" rtl="0" algn="l">
              <a:lnSpc>
                <a:spcPct val="115000"/>
              </a:lnSpc>
              <a:spcBef>
                <a:spcPts val="1200"/>
              </a:spcBef>
              <a:spcAft>
                <a:spcPts val="0"/>
              </a:spcAft>
              <a:buClr>
                <a:srgbClr val="262626"/>
              </a:buClr>
              <a:buSzPts val="1800"/>
              <a:buChar char="●"/>
            </a:pPr>
            <a:r>
              <a:rPr lang="en-US" sz="1800">
                <a:solidFill>
                  <a:srgbClr val="262626"/>
                </a:solidFill>
              </a:rPr>
              <a:t>Continuously analyze the financial impact to ensure cost-effectiveness.</a:t>
            </a:r>
            <a:endParaRPr sz="1800">
              <a:solidFill>
                <a:srgbClr val="262626"/>
              </a:solidFill>
            </a:endParaRPr>
          </a:p>
          <a:p>
            <a:pPr indent="0" lvl="0" marL="457200" rtl="0" algn="l">
              <a:lnSpc>
                <a:spcPct val="115000"/>
              </a:lnSpc>
              <a:spcBef>
                <a:spcPts val="1200"/>
              </a:spcBef>
              <a:spcAft>
                <a:spcPts val="0"/>
              </a:spcAft>
              <a:buNone/>
            </a:pPr>
            <a:r>
              <a:t/>
            </a:r>
            <a:endParaRPr sz="1800">
              <a:solidFill>
                <a:srgbClr val="262626"/>
              </a:solidFill>
            </a:endParaRPr>
          </a:p>
          <a:p>
            <a:pPr indent="0" lvl="0" marL="0" rtl="0" algn="l">
              <a:lnSpc>
                <a:spcPct val="115000"/>
              </a:lnSpc>
              <a:spcBef>
                <a:spcPts val="1200"/>
              </a:spcBef>
              <a:spcAft>
                <a:spcPts val="0"/>
              </a:spcAft>
              <a:buClr>
                <a:schemeClr val="dk1"/>
              </a:buClr>
              <a:buSzPts val="1100"/>
              <a:buFont typeface="Arial"/>
              <a:buNone/>
            </a:pPr>
            <a:r>
              <a:rPr b="1" lang="en-US" sz="1900">
                <a:solidFill>
                  <a:srgbClr val="D60093"/>
                </a:solidFill>
              </a:rPr>
              <a:t>Substitution Strategy Rollout</a:t>
            </a:r>
            <a:endParaRPr sz="1900">
              <a:solidFill>
                <a:srgbClr val="262626"/>
              </a:solidFill>
            </a:endParaRPr>
          </a:p>
          <a:p>
            <a:pPr indent="-342900" lvl="0" marL="457200" rtl="0" algn="l">
              <a:lnSpc>
                <a:spcPct val="115000"/>
              </a:lnSpc>
              <a:spcBef>
                <a:spcPts val="1200"/>
              </a:spcBef>
              <a:spcAft>
                <a:spcPts val="0"/>
              </a:spcAft>
              <a:buClr>
                <a:srgbClr val="262626"/>
              </a:buClr>
              <a:buSzPts val="1800"/>
              <a:buChar char="●"/>
            </a:pPr>
            <a:r>
              <a:rPr lang="en-US" sz="1800">
                <a:solidFill>
                  <a:srgbClr val="262626"/>
                </a:solidFill>
              </a:rPr>
              <a:t>Identify commonly substituted products and train personal shoppers.</a:t>
            </a:r>
            <a:endParaRPr sz="1800">
              <a:solidFill>
                <a:srgbClr val="262626"/>
              </a:solidFill>
            </a:endParaRPr>
          </a:p>
          <a:p>
            <a:pPr indent="-342900" lvl="0" marL="457200" rtl="0" algn="l">
              <a:lnSpc>
                <a:spcPct val="115000"/>
              </a:lnSpc>
              <a:spcBef>
                <a:spcPts val="0"/>
              </a:spcBef>
              <a:spcAft>
                <a:spcPts val="0"/>
              </a:spcAft>
              <a:buClr>
                <a:srgbClr val="262626"/>
              </a:buClr>
              <a:buSzPts val="1800"/>
              <a:buChar char="●"/>
            </a:pPr>
            <a:r>
              <a:rPr lang="en-US" sz="1800">
                <a:solidFill>
                  <a:srgbClr val="262626"/>
                </a:solidFill>
              </a:rPr>
              <a:t>Offer a 5% discount to incentivize customers for substitutions.</a:t>
            </a:r>
            <a:endParaRPr sz="1800">
              <a:solidFill>
                <a:srgbClr val="262626"/>
              </a:solidFill>
            </a:endParaRPr>
          </a:p>
          <a:p>
            <a:pPr indent="-342900" lvl="0" marL="457200" marR="0" rtl="0" algn="l">
              <a:lnSpc>
                <a:spcPct val="100000"/>
              </a:lnSpc>
              <a:spcBef>
                <a:spcPts val="0"/>
              </a:spcBef>
              <a:spcAft>
                <a:spcPts val="0"/>
              </a:spcAft>
              <a:buClr>
                <a:srgbClr val="262626"/>
              </a:buClr>
              <a:buSzPts val="1800"/>
              <a:buChar char="●"/>
            </a:pPr>
            <a:r>
              <a:rPr lang="en-US" sz="1800">
                <a:solidFill>
                  <a:srgbClr val="262626"/>
                </a:solidFill>
              </a:rPr>
              <a:t>Avoiding stock outs of most popular items &amp; ensure they have proper substitutes.</a:t>
            </a:r>
            <a:endParaRPr sz="1800">
              <a:solidFill>
                <a:srgbClr val="262626"/>
              </a:solidFill>
            </a:endParaRPr>
          </a:p>
          <a:p>
            <a:pPr indent="0" lvl="0" marL="0" marR="0" rtl="0" algn="l">
              <a:lnSpc>
                <a:spcPct val="100000"/>
              </a:lnSpc>
              <a:spcBef>
                <a:spcPts val="300"/>
              </a:spcBef>
              <a:spcAft>
                <a:spcPts val="0"/>
              </a:spcAft>
              <a:buNone/>
            </a:pPr>
            <a:r>
              <a:t/>
            </a:r>
            <a:endParaRPr sz="1800">
              <a:solidFill>
                <a:srgbClr val="262626"/>
              </a:solidFill>
            </a:endParaRPr>
          </a:p>
          <a:p>
            <a:pPr indent="0" lvl="0" marL="0" marR="0" rtl="0" algn="l">
              <a:lnSpc>
                <a:spcPct val="100000"/>
              </a:lnSpc>
              <a:spcBef>
                <a:spcPts val="300"/>
              </a:spcBef>
              <a:spcAft>
                <a:spcPts val="0"/>
              </a:spcAft>
              <a:buNone/>
            </a:pPr>
            <a:r>
              <a:t/>
            </a:r>
            <a:endParaRPr b="0" i="0" sz="1800" u="none" cap="none" strike="noStrike">
              <a:solidFill>
                <a:srgbClr val="262626"/>
              </a:solidFill>
              <a:highlight>
                <a:srgbClr val="F1C232"/>
              </a:highlight>
              <a:latin typeface="Arial"/>
              <a:ea typeface="Arial"/>
              <a:cs typeface="Arial"/>
              <a:sym typeface="Arial"/>
            </a:endParaRPr>
          </a:p>
          <a:p>
            <a:pPr indent="-101600" lvl="0" marL="177800" marR="0" rtl="0" algn="l">
              <a:lnSpc>
                <a:spcPct val="100000"/>
              </a:lnSpc>
              <a:spcBef>
                <a:spcPts val="0"/>
              </a:spcBef>
              <a:spcAft>
                <a:spcPts val="0"/>
              </a:spcAft>
              <a:buClr>
                <a:srgbClr val="262626"/>
              </a:buClr>
              <a:buSzPts val="1200"/>
              <a:buFont typeface="Arial"/>
              <a:buNone/>
            </a:pPr>
            <a:r>
              <a:t/>
            </a:r>
            <a:endParaRPr b="0" i="0" sz="1800" u="none" cap="none" strike="noStrike">
              <a:solidFill>
                <a:srgbClr val="262626"/>
              </a:solidFill>
              <a:highlight>
                <a:srgbClr val="F1C232"/>
              </a:highlight>
              <a:latin typeface="Arial"/>
              <a:ea typeface="Arial"/>
              <a:cs typeface="Arial"/>
              <a:sym typeface="Arial"/>
            </a:endParaRPr>
          </a:p>
        </p:txBody>
      </p:sp>
      <p:sp>
        <p:nvSpPr>
          <p:cNvPr id="204" name="Google Shape;204;p6"/>
          <p:cNvSpPr txBox="1"/>
          <p:nvPr/>
        </p:nvSpPr>
        <p:spPr>
          <a:xfrm>
            <a:off x="447325" y="1635125"/>
            <a:ext cx="4894500" cy="52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900">
                <a:solidFill>
                  <a:srgbClr val="D60093"/>
                </a:solidFill>
              </a:rPr>
              <a:t>Customer Communication</a:t>
            </a:r>
            <a:endParaRPr sz="1900">
              <a:solidFill>
                <a:srgbClr val="262626"/>
              </a:solidFill>
            </a:endParaRPr>
          </a:p>
          <a:p>
            <a:pPr indent="-342900" lvl="0" marL="457200" rtl="0" algn="l">
              <a:lnSpc>
                <a:spcPct val="115000"/>
              </a:lnSpc>
              <a:spcBef>
                <a:spcPts val="1200"/>
              </a:spcBef>
              <a:spcAft>
                <a:spcPts val="0"/>
              </a:spcAft>
              <a:buClr>
                <a:srgbClr val="262626"/>
              </a:buClr>
              <a:buSzPts val="1800"/>
              <a:buChar char="●"/>
            </a:pPr>
            <a:r>
              <a:rPr lang="en-US" sz="1800">
                <a:solidFill>
                  <a:srgbClr val="262626"/>
                </a:solidFill>
              </a:rPr>
              <a:t>Clearly communicate changes to customers, emphasizing benefits.</a:t>
            </a:r>
            <a:endParaRPr sz="1800">
              <a:solidFill>
                <a:srgbClr val="262626"/>
              </a:solidFill>
            </a:endParaRPr>
          </a:p>
          <a:p>
            <a:pPr indent="-342900" lvl="0" marL="457200" rtl="0" algn="l">
              <a:lnSpc>
                <a:spcPct val="115000"/>
              </a:lnSpc>
              <a:spcBef>
                <a:spcPts val="0"/>
              </a:spcBef>
              <a:spcAft>
                <a:spcPts val="0"/>
              </a:spcAft>
              <a:buClr>
                <a:srgbClr val="262626"/>
              </a:buClr>
              <a:buSzPts val="1800"/>
              <a:buChar char="●"/>
            </a:pPr>
            <a:r>
              <a:rPr lang="en-US" sz="1800">
                <a:solidFill>
                  <a:srgbClr val="262626"/>
                </a:solidFill>
              </a:rPr>
              <a:t>Simplify the process for customers to approve substitutions.</a:t>
            </a:r>
            <a:endParaRPr sz="1800">
              <a:solidFill>
                <a:srgbClr val="262626"/>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262626"/>
              </a:solidFill>
            </a:endParaRPr>
          </a:p>
          <a:p>
            <a:pPr indent="0" lvl="0" marL="0" rtl="0" algn="l">
              <a:lnSpc>
                <a:spcPct val="115000"/>
              </a:lnSpc>
              <a:spcBef>
                <a:spcPts val="1200"/>
              </a:spcBef>
              <a:spcAft>
                <a:spcPts val="0"/>
              </a:spcAft>
              <a:buClr>
                <a:schemeClr val="dk1"/>
              </a:buClr>
              <a:buSzPts val="1100"/>
              <a:buFont typeface="Arial"/>
              <a:buNone/>
            </a:pPr>
            <a:r>
              <a:rPr b="1" lang="en-US" sz="1900">
                <a:solidFill>
                  <a:srgbClr val="D60093"/>
                </a:solidFill>
              </a:rPr>
              <a:t>Performance Evaluation</a:t>
            </a:r>
            <a:endParaRPr sz="1900">
              <a:solidFill>
                <a:srgbClr val="262626"/>
              </a:solidFill>
            </a:endParaRPr>
          </a:p>
          <a:p>
            <a:pPr indent="-342900" lvl="0" marL="457200" rtl="0" algn="l">
              <a:lnSpc>
                <a:spcPct val="115000"/>
              </a:lnSpc>
              <a:spcBef>
                <a:spcPts val="1200"/>
              </a:spcBef>
              <a:spcAft>
                <a:spcPts val="0"/>
              </a:spcAft>
              <a:buClr>
                <a:srgbClr val="262626"/>
              </a:buClr>
              <a:buSzPts val="1800"/>
              <a:buChar char="●"/>
            </a:pPr>
            <a:r>
              <a:rPr lang="en-US" sz="1800">
                <a:solidFill>
                  <a:srgbClr val="262626"/>
                </a:solidFill>
              </a:rPr>
              <a:t>Regularly assess the Instabasket Aisle's efficiency and customer satisfaction.</a:t>
            </a:r>
            <a:endParaRPr sz="1800">
              <a:solidFill>
                <a:srgbClr val="262626"/>
              </a:solidFill>
            </a:endParaRPr>
          </a:p>
          <a:p>
            <a:pPr indent="-342900" lvl="0" marL="457200" rtl="0" algn="l">
              <a:lnSpc>
                <a:spcPct val="115000"/>
              </a:lnSpc>
              <a:spcBef>
                <a:spcPts val="0"/>
              </a:spcBef>
              <a:spcAft>
                <a:spcPts val="0"/>
              </a:spcAft>
              <a:buClr>
                <a:srgbClr val="262626"/>
              </a:buClr>
              <a:buSzPts val="1800"/>
              <a:buChar char="●"/>
            </a:pPr>
            <a:r>
              <a:rPr lang="en-US" sz="1800">
                <a:solidFill>
                  <a:srgbClr val="262626"/>
                </a:solidFill>
              </a:rPr>
              <a:t>Adapt strategies for optimal results.</a:t>
            </a:r>
            <a:endParaRPr sz="1800">
              <a:solidFill>
                <a:srgbClr val="262626"/>
              </a:solidFill>
            </a:endParaRPr>
          </a:p>
          <a:p>
            <a:pPr indent="0" lvl="0" marL="457200" rtl="0" algn="l">
              <a:lnSpc>
                <a:spcPct val="115000"/>
              </a:lnSpc>
              <a:spcBef>
                <a:spcPts val="1200"/>
              </a:spcBef>
              <a:spcAft>
                <a:spcPts val="0"/>
              </a:spcAft>
              <a:buNone/>
            </a:pPr>
            <a:r>
              <a:t/>
            </a:r>
            <a:endParaRPr sz="1800">
              <a:solidFill>
                <a:srgbClr val="262626"/>
              </a:solidFill>
            </a:endParaRPr>
          </a:p>
          <a:p>
            <a:pPr indent="0" lvl="0" marL="457200" rtl="0" algn="l">
              <a:lnSpc>
                <a:spcPct val="115000"/>
              </a:lnSpc>
              <a:spcBef>
                <a:spcPts val="1200"/>
              </a:spcBef>
              <a:spcAft>
                <a:spcPts val="1200"/>
              </a:spcAft>
              <a:buNone/>
            </a:pPr>
            <a:r>
              <a:t/>
            </a:r>
            <a:endParaRPr sz="1800">
              <a:solidFill>
                <a:srgbClr val="26262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8"/>
          <p:cNvSpPr txBox="1"/>
          <p:nvPr>
            <p:ph type="ctrTitle"/>
          </p:nvPr>
        </p:nvSpPr>
        <p:spPr>
          <a:xfrm>
            <a:off x="335361" y="274638"/>
            <a:ext cx="9601067" cy="56356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Next steps </a:t>
            </a:r>
            <a:endParaRPr/>
          </a:p>
        </p:txBody>
      </p:sp>
      <p:sp>
        <p:nvSpPr>
          <p:cNvPr id="211" name="Google Shape;211;p18"/>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212" name="Google Shape;212;p18"/>
          <p:cNvSpPr txBox="1"/>
          <p:nvPr>
            <p:ph idx="2" type="body"/>
          </p:nvPr>
        </p:nvSpPr>
        <p:spPr>
          <a:xfrm>
            <a:off x="335360" y="1484784"/>
            <a:ext cx="11516853" cy="4752528"/>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300"/>
              </a:spcBef>
              <a:spcAft>
                <a:spcPts val="0"/>
              </a:spcAft>
              <a:buSzPts val="1200"/>
              <a:buFont typeface="Arial"/>
              <a:buNone/>
            </a:pPr>
            <a:r>
              <a:t/>
            </a:r>
            <a:endParaRPr sz="1600"/>
          </a:p>
          <a:p>
            <a:pPr indent="-101600" lvl="0" marL="177800" rtl="0" algn="l">
              <a:lnSpc>
                <a:spcPct val="100000"/>
              </a:lnSpc>
              <a:spcBef>
                <a:spcPts val="0"/>
              </a:spcBef>
              <a:spcAft>
                <a:spcPts val="0"/>
              </a:spcAft>
              <a:buClr>
                <a:srgbClr val="262626"/>
              </a:buClr>
              <a:buSzPts val="1200"/>
              <a:buNone/>
            </a:pPr>
            <a:r>
              <a:t/>
            </a:r>
            <a:endParaRPr/>
          </a:p>
        </p:txBody>
      </p:sp>
      <p:sp>
        <p:nvSpPr>
          <p:cNvPr id="213" name="Google Shape;213;p18"/>
          <p:cNvSpPr txBox="1"/>
          <p:nvPr/>
        </p:nvSpPr>
        <p:spPr>
          <a:xfrm>
            <a:off x="487750" y="1637181"/>
            <a:ext cx="11517000" cy="1791900"/>
          </a:xfrm>
          <a:prstGeom prst="rect">
            <a:avLst/>
          </a:prstGeom>
          <a:noFill/>
          <a:ln>
            <a:noFill/>
          </a:ln>
        </p:spPr>
        <p:txBody>
          <a:bodyPr anchorCtr="0" anchor="t" bIns="45700" lIns="91425" spcFirstLastPara="1" rIns="91425" wrap="square" tIns="45700">
            <a:noAutofit/>
          </a:bodyPr>
          <a:lstStyle/>
          <a:p>
            <a:pPr indent="-323850" lvl="0" marL="457200" marR="0" rtl="0" algn="l">
              <a:lnSpc>
                <a:spcPct val="100000"/>
              </a:lnSpc>
              <a:spcBef>
                <a:spcPts val="300"/>
              </a:spcBef>
              <a:spcAft>
                <a:spcPts val="0"/>
              </a:spcAft>
              <a:buClr>
                <a:srgbClr val="262626"/>
              </a:buClr>
              <a:buSzPts val="1500"/>
              <a:buChar char="•"/>
            </a:pPr>
            <a:r>
              <a:rPr lang="en-US" sz="1500">
                <a:solidFill>
                  <a:srgbClr val="262626"/>
                </a:solidFill>
              </a:rPr>
              <a:t>Business can retain more customers by ensuring that the services and products that the customer received are consistently convenient and timely. Customers should know what to expect from their deliveries which can be reinforced by the provision of accurate data in real-time. </a:t>
            </a:r>
            <a:endParaRPr sz="1500">
              <a:solidFill>
                <a:srgbClr val="262626"/>
              </a:solidFill>
            </a:endParaRPr>
          </a:p>
          <a:p>
            <a:pPr indent="-323850" lvl="0" marL="457200" marR="0" rtl="0" algn="l">
              <a:lnSpc>
                <a:spcPct val="100000"/>
              </a:lnSpc>
              <a:spcBef>
                <a:spcPts val="300"/>
              </a:spcBef>
              <a:spcAft>
                <a:spcPts val="0"/>
              </a:spcAft>
              <a:buClr>
                <a:srgbClr val="262626"/>
              </a:buClr>
              <a:buSzPts val="1500"/>
              <a:buChar char="•"/>
            </a:pPr>
            <a:r>
              <a:rPr lang="en-US" sz="1500">
                <a:solidFill>
                  <a:srgbClr val="262626"/>
                </a:solidFill>
              </a:rPr>
              <a:t>Improve the data collection by including specific features for each product such as storage condition, flavour, etc. will enhance the the accuracies of substitute recommendations. </a:t>
            </a:r>
            <a:endParaRPr sz="1500">
              <a:solidFill>
                <a:srgbClr val="262626"/>
              </a:solidFill>
            </a:endParaRPr>
          </a:p>
          <a:p>
            <a:pPr indent="-323850" lvl="0" marL="457200" marR="0" rtl="0" algn="l">
              <a:lnSpc>
                <a:spcPct val="100000"/>
              </a:lnSpc>
              <a:spcBef>
                <a:spcPts val="300"/>
              </a:spcBef>
              <a:spcAft>
                <a:spcPts val="0"/>
              </a:spcAft>
              <a:buClr>
                <a:srgbClr val="262626"/>
              </a:buClr>
              <a:buSzPts val="1500"/>
              <a:buChar char="•"/>
            </a:pPr>
            <a:r>
              <a:rPr lang="en-US" sz="1500">
                <a:solidFill>
                  <a:srgbClr val="262626"/>
                </a:solidFill>
              </a:rPr>
              <a:t>Introduce a standardized naming convention for the products to avoid repetitions of products with similar name. </a:t>
            </a:r>
            <a:r>
              <a:rPr lang="en-US" sz="1500">
                <a:solidFill>
                  <a:srgbClr val="262626"/>
                </a:solidFill>
              </a:rPr>
              <a:t> </a:t>
            </a:r>
            <a:endParaRPr sz="1500">
              <a:solidFill>
                <a:srgbClr val="262626"/>
              </a:solidFill>
            </a:endParaRPr>
          </a:p>
          <a:p>
            <a:pPr indent="0" lvl="0" marL="457200" marR="0" rtl="0" algn="l">
              <a:lnSpc>
                <a:spcPct val="100000"/>
              </a:lnSpc>
              <a:spcBef>
                <a:spcPts val="300"/>
              </a:spcBef>
              <a:spcAft>
                <a:spcPts val="0"/>
              </a:spcAft>
              <a:buNone/>
            </a:pPr>
            <a:r>
              <a:t/>
            </a:r>
            <a:endParaRPr sz="1500">
              <a:solidFill>
                <a:srgbClr val="262626"/>
              </a:solidFill>
            </a:endParaRPr>
          </a:p>
          <a:p>
            <a:pPr indent="-228600" lvl="0" marL="457200" marR="0" rtl="0" algn="l">
              <a:lnSpc>
                <a:spcPct val="100000"/>
              </a:lnSpc>
              <a:spcBef>
                <a:spcPts val="300"/>
              </a:spcBef>
              <a:spcAft>
                <a:spcPts val="0"/>
              </a:spcAft>
              <a:buClr>
                <a:srgbClr val="262626"/>
              </a:buClr>
              <a:buSzPts val="1200"/>
              <a:buFont typeface="Arial"/>
              <a:buNone/>
            </a:pPr>
            <a:r>
              <a:t/>
            </a:r>
            <a:endParaRPr b="0" i="0" sz="1500" u="none" cap="none" strike="noStrike">
              <a:solidFill>
                <a:srgbClr val="262626"/>
              </a:solidFill>
              <a:latin typeface="Arial"/>
              <a:ea typeface="Arial"/>
              <a:cs typeface="Arial"/>
              <a:sym typeface="Arial"/>
            </a:endParaRPr>
          </a:p>
          <a:p>
            <a:pPr indent="-101600" lvl="0" marL="177800" marR="0" rtl="0" algn="l">
              <a:lnSpc>
                <a:spcPct val="100000"/>
              </a:lnSpc>
              <a:spcBef>
                <a:spcPts val="0"/>
              </a:spcBef>
              <a:spcAft>
                <a:spcPts val="0"/>
              </a:spcAft>
              <a:buClr>
                <a:srgbClr val="262626"/>
              </a:buClr>
              <a:buSzPts val="1200"/>
              <a:buFont typeface="Arial"/>
              <a:buNone/>
            </a:pPr>
            <a:r>
              <a:t/>
            </a:r>
            <a:endParaRPr b="0" i="0" sz="1500" u="none" cap="none" strike="noStrike">
              <a:solidFill>
                <a:srgbClr val="262626"/>
              </a:solidFill>
              <a:latin typeface="Arial"/>
              <a:ea typeface="Arial"/>
              <a:cs typeface="Arial"/>
              <a:sym typeface="Arial"/>
            </a:endParaRPr>
          </a:p>
        </p:txBody>
      </p:sp>
      <p:sp>
        <p:nvSpPr>
          <p:cNvPr id="214" name="Google Shape;214;p18"/>
          <p:cNvSpPr txBox="1"/>
          <p:nvPr/>
        </p:nvSpPr>
        <p:spPr>
          <a:xfrm>
            <a:off x="585975" y="3429000"/>
            <a:ext cx="5107800" cy="311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1600">
                <a:solidFill>
                  <a:srgbClr val="D60093"/>
                </a:solidFill>
              </a:rPr>
              <a:t>A/B Testing for Effectiveness</a:t>
            </a:r>
            <a:endParaRPr>
              <a:solidFill>
                <a:srgbClr val="262626"/>
              </a:solidFill>
            </a:endParaRPr>
          </a:p>
          <a:p>
            <a:pPr indent="-292100" lvl="0" marL="457200" rtl="0" algn="l">
              <a:lnSpc>
                <a:spcPct val="115000"/>
              </a:lnSpc>
              <a:spcBef>
                <a:spcPts val="1200"/>
              </a:spcBef>
              <a:spcAft>
                <a:spcPts val="0"/>
              </a:spcAft>
              <a:buClr>
                <a:schemeClr val="dk1"/>
              </a:buClr>
              <a:buSzPts val="1000"/>
              <a:buChar char="●"/>
            </a:pPr>
            <a:r>
              <a:rPr lang="en-US">
                <a:solidFill>
                  <a:srgbClr val="262626"/>
                </a:solidFill>
              </a:rPr>
              <a:t>Evaluate performance in selected stores with the Instabasket Aisle and the substitution strategy.</a:t>
            </a:r>
            <a:endParaRPr>
              <a:solidFill>
                <a:srgbClr val="262626"/>
              </a:solidFill>
            </a:endParaRPr>
          </a:p>
          <a:p>
            <a:pPr indent="-292100" lvl="0" marL="457200" rtl="0" algn="l">
              <a:lnSpc>
                <a:spcPct val="115000"/>
              </a:lnSpc>
              <a:spcBef>
                <a:spcPts val="0"/>
              </a:spcBef>
              <a:spcAft>
                <a:spcPts val="0"/>
              </a:spcAft>
              <a:buClr>
                <a:schemeClr val="dk1"/>
              </a:buClr>
              <a:buSzPts val="1000"/>
              <a:buChar char="●"/>
            </a:pPr>
            <a:r>
              <a:rPr lang="en-US">
                <a:solidFill>
                  <a:srgbClr val="262626"/>
                </a:solidFill>
              </a:rPr>
              <a:t>Monitor key metrics: order fulfillment rates, customer satisfaction, and in-store traffic.</a:t>
            </a:r>
            <a:endParaRPr>
              <a:solidFill>
                <a:srgbClr val="262626"/>
              </a:solidFill>
            </a:endParaRPr>
          </a:p>
          <a:p>
            <a:pPr indent="0" lvl="0" marL="0" rtl="0" algn="l">
              <a:lnSpc>
                <a:spcPct val="115000"/>
              </a:lnSpc>
              <a:spcBef>
                <a:spcPts val="1200"/>
              </a:spcBef>
              <a:spcAft>
                <a:spcPts val="0"/>
              </a:spcAft>
              <a:buNone/>
            </a:pPr>
            <a:r>
              <a:rPr b="1" lang="en-US" sz="1600">
                <a:solidFill>
                  <a:srgbClr val="D60093"/>
                </a:solidFill>
              </a:rPr>
              <a:t>Data-Driven Optimization</a:t>
            </a:r>
            <a:endParaRPr sz="1300">
              <a:solidFill>
                <a:srgbClr val="262626"/>
              </a:solidFill>
            </a:endParaRPr>
          </a:p>
          <a:p>
            <a:pPr indent="-292100" lvl="0" marL="457200" rtl="0" algn="l">
              <a:lnSpc>
                <a:spcPct val="115000"/>
              </a:lnSpc>
              <a:spcBef>
                <a:spcPts val="1200"/>
              </a:spcBef>
              <a:spcAft>
                <a:spcPts val="0"/>
              </a:spcAft>
              <a:buClr>
                <a:schemeClr val="dk1"/>
              </a:buClr>
              <a:buSzPts val="1000"/>
              <a:buChar char="●"/>
            </a:pPr>
            <a:r>
              <a:rPr lang="en-US">
                <a:solidFill>
                  <a:srgbClr val="262626"/>
                </a:solidFill>
              </a:rPr>
              <a:t>Continuously analyze customer behavior and preferences.</a:t>
            </a:r>
            <a:endParaRPr>
              <a:solidFill>
                <a:srgbClr val="262626"/>
              </a:solidFill>
            </a:endParaRPr>
          </a:p>
          <a:p>
            <a:pPr indent="-292100" lvl="0" marL="457200" rtl="0" algn="l">
              <a:lnSpc>
                <a:spcPct val="115000"/>
              </a:lnSpc>
              <a:spcBef>
                <a:spcPts val="0"/>
              </a:spcBef>
              <a:spcAft>
                <a:spcPts val="0"/>
              </a:spcAft>
              <a:buClr>
                <a:schemeClr val="dk1"/>
              </a:buClr>
              <a:buSzPts val="1000"/>
              <a:buChar char="●"/>
            </a:pPr>
            <a:r>
              <a:rPr lang="en-US">
                <a:solidFill>
                  <a:srgbClr val="262626"/>
                </a:solidFill>
              </a:rPr>
              <a:t>Adjust product selection and strategy based on data insights.</a:t>
            </a:r>
            <a:endParaRPr/>
          </a:p>
        </p:txBody>
      </p:sp>
      <p:sp>
        <p:nvSpPr>
          <p:cNvPr id="215" name="Google Shape;215;p18"/>
          <p:cNvSpPr txBox="1"/>
          <p:nvPr/>
        </p:nvSpPr>
        <p:spPr>
          <a:xfrm>
            <a:off x="5850725" y="3429000"/>
            <a:ext cx="6001500" cy="311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1600">
                <a:solidFill>
                  <a:srgbClr val="D60093"/>
                </a:solidFill>
              </a:rPr>
              <a:t>Customer Feedback Loop</a:t>
            </a:r>
            <a:endParaRPr sz="1300">
              <a:solidFill>
                <a:srgbClr val="262626"/>
              </a:solidFill>
            </a:endParaRPr>
          </a:p>
          <a:p>
            <a:pPr indent="-292100" lvl="0" marL="457200" rtl="0" algn="l">
              <a:lnSpc>
                <a:spcPct val="115000"/>
              </a:lnSpc>
              <a:spcBef>
                <a:spcPts val="1200"/>
              </a:spcBef>
              <a:spcAft>
                <a:spcPts val="0"/>
              </a:spcAft>
              <a:buClr>
                <a:schemeClr val="dk1"/>
              </a:buClr>
              <a:buSzPts val="1000"/>
              <a:buChar char="●"/>
            </a:pPr>
            <a:r>
              <a:rPr lang="en-US">
                <a:solidFill>
                  <a:srgbClr val="262626"/>
                </a:solidFill>
              </a:rPr>
              <a:t>Establish feedback channels to collect customer input.</a:t>
            </a:r>
            <a:endParaRPr>
              <a:solidFill>
                <a:srgbClr val="262626"/>
              </a:solidFill>
            </a:endParaRPr>
          </a:p>
          <a:p>
            <a:pPr indent="-292100" lvl="0" marL="457200" rtl="0" algn="l">
              <a:lnSpc>
                <a:spcPct val="115000"/>
              </a:lnSpc>
              <a:spcBef>
                <a:spcPts val="0"/>
              </a:spcBef>
              <a:spcAft>
                <a:spcPts val="0"/>
              </a:spcAft>
              <a:buClr>
                <a:schemeClr val="dk1"/>
              </a:buClr>
              <a:buSzPts val="1000"/>
              <a:buChar char="●"/>
            </a:pPr>
            <a:r>
              <a:rPr lang="en-US">
                <a:solidFill>
                  <a:srgbClr val="262626"/>
                </a:solidFill>
              </a:rPr>
              <a:t>Use feedback to refine the substitution strategy and product selection.</a:t>
            </a:r>
            <a:endParaRPr>
              <a:solidFill>
                <a:srgbClr val="262626"/>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rgbClr val="D60093"/>
                </a:solidFill>
              </a:rPr>
              <a:t>Instabasket Shopper Training</a:t>
            </a:r>
            <a:endParaRPr sz="1300">
              <a:solidFill>
                <a:srgbClr val="262626"/>
              </a:solidFill>
            </a:endParaRPr>
          </a:p>
          <a:p>
            <a:pPr indent="-292100" lvl="0" marL="457200" rtl="0" algn="l">
              <a:lnSpc>
                <a:spcPct val="115000"/>
              </a:lnSpc>
              <a:spcBef>
                <a:spcPts val="1200"/>
              </a:spcBef>
              <a:spcAft>
                <a:spcPts val="0"/>
              </a:spcAft>
              <a:buClr>
                <a:schemeClr val="dk1"/>
              </a:buClr>
              <a:buSzPts val="1000"/>
              <a:buChar char="●"/>
            </a:pPr>
            <a:r>
              <a:rPr lang="en-US">
                <a:solidFill>
                  <a:srgbClr val="262626"/>
                </a:solidFill>
              </a:rPr>
              <a:t>Train Instabasket shoppers to navigate the new aisle, handle substitutions and provide top-notch service.</a:t>
            </a:r>
            <a:endParaRPr>
              <a:solidFill>
                <a:srgbClr val="262626"/>
              </a:solidFill>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262626"/>
              </a:solidFill>
            </a:endParaRPr>
          </a:p>
          <a:p>
            <a:pPr indent="0" lvl="0" marL="0" rtl="0" algn="l">
              <a:spcBef>
                <a:spcPts val="120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88a89553f5_0_17"/>
          <p:cNvSpPr txBox="1"/>
          <p:nvPr>
            <p:ph type="title"/>
          </p:nvPr>
        </p:nvSpPr>
        <p:spPr>
          <a:xfrm>
            <a:off x="551384" y="2348883"/>
            <a:ext cx="10363200" cy="136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Appendix </a:t>
            </a:r>
            <a:endParaRPr/>
          </a:p>
        </p:txBody>
      </p:sp>
      <p:sp>
        <p:nvSpPr>
          <p:cNvPr id="222" name="Google Shape;222;g288a89553f5_0_17"/>
          <p:cNvSpPr txBox="1"/>
          <p:nvPr>
            <p:ph idx="12" type="sldNum"/>
          </p:nvPr>
        </p:nvSpPr>
        <p:spPr>
          <a:xfrm>
            <a:off x="239351" y="6525348"/>
            <a:ext cx="480000" cy="216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88a89553f5_2_314"/>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Appendix</a:t>
            </a:r>
            <a:endParaRPr/>
          </a:p>
        </p:txBody>
      </p:sp>
      <p:sp>
        <p:nvSpPr>
          <p:cNvPr id="229" name="Google Shape;229;g288a89553f5_2_314"/>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230" name="Google Shape;230;g288a89553f5_2_314"/>
          <p:cNvSpPr txBox="1"/>
          <p:nvPr>
            <p:ph idx="1" type="subTitle"/>
          </p:nvPr>
        </p:nvSpPr>
        <p:spPr>
          <a:xfrm>
            <a:off x="335361" y="836712"/>
            <a:ext cx="9601200" cy="533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1440"/>
              <a:buNone/>
            </a:pPr>
            <a:r>
              <a:rPr lang="en-US"/>
              <a:t>References</a:t>
            </a:r>
            <a:endParaRPr/>
          </a:p>
        </p:txBody>
      </p:sp>
      <p:sp>
        <p:nvSpPr>
          <p:cNvPr id="231" name="Google Shape;231;g288a89553f5_2_314"/>
          <p:cNvSpPr txBox="1"/>
          <p:nvPr>
            <p:ph idx="2" type="body"/>
          </p:nvPr>
        </p:nvSpPr>
        <p:spPr>
          <a:xfrm>
            <a:off x="335360" y="1484784"/>
            <a:ext cx="11517000" cy="4752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300"/>
              </a:spcBef>
              <a:spcAft>
                <a:spcPts val="0"/>
              </a:spcAft>
              <a:buSzPts val="1200"/>
              <a:buFont typeface="Arial"/>
              <a:buNone/>
            </a:pPr>
            <a:r>
              <a:t/>
            </a:r>
            <a:endParaRPr sz="1600"/>
          </a:p>
          <a:p>
            <a:pPr indent="-304800" lvl="0" marL="457200" rtl="0" algn="l">
              <a:lnSpc>
                <a:spcPct val="100000"/>
              </a:lnSpc>
              <a:spcBef>
                <a:spcPts val="0"/>
              </a:spcBef>
              <a:spcAft>
                <a:spcPts val="0"/>
              </a:spcAft>
              <a:buSzPts val="1200"/>
              <a:buAutoNum type="arabicPeriod"/>
            </a:pPr>
            <a:r>
              <a:rPr lang="en-US" u="sng">
                <a:solidFill>
                  <a:schemeClr val="hlink"/>
                </a:solidFill>
                <a:hlinkClick r:id="rId3"/>
              </a:rPr>
              <a:t>https://www.bnnbloomberg.ca/how-fast-do-you-shop-canadians-average-32-minutes-at-grocery-store-study-finds-1.1171111</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88a89553f5_2_301"/>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Appendix</a:t>
            </a:r>
            <a:endParaRPr/>
          </a:p>
        </p:txBody>
      </p:sp>
      <p:sp>
        <p:nvSpPr>
          <p:cNvPr id="238" name="Google Shape;238;g288a89553f5_2_301"/>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239" name="Google Shape;239;g288a89553f5_2_301"/>
          <p:cNvSpPr txBox="1"/>
          <p:nvPr>
            <p:ph idx="1" type="subTitle"/>
          </p:nvPr>
        </p:nvSpPr>
        <p:spPr>
          <a:xfrm>
            <a:off x="335361" y="836712"/>
            <a:ext cx="9601200" cy="533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1440"/>
              <a:buFont typeface="Arial"/>
              <a:buNone/>
            </a:pPr>
            <a:r>
              <a:rPr lang="en-US"/>
              <a:t>Products Part of the Instabasket aisle </a:t>
            </a:r>
            <a:endParaRPr/>
          </a:p>
        </p:txBody>
      </p:sp>
      <p:pic>
        <p:nvPicPr>
          <p:cNvPr id="240" name="Google Shape;240;g288a89553f5_2_301"/>
          <p:cNvPicPr preferRelativeResize="0"/>
          <p:nvPr/>
        </p:nvPicPr>
        <p:blipFill>
          <a:blip r:embed="rId3">
            <a:alphaModFix/>
          </a:blip>
          <a:stretch>
            <a:fillRect/>
          </a:stretch>
        </p:blipFill>
        <p:spPr>
          <a:xfrm>
            <a:off x="152400" y="2467562"/>
            <a:ext cx="11887201" cy="3546426"/>
          </a:xfrm>
          <a:prstGeom prst="rect">
            <a:avLst/>
          </a:prstGeom>
          <a:noFill/>
          <a:ln>
            <a:noFill/>
          </a:ln>
        </p:spPr>
      </p:pic>
      <p:sp>
        <p:nvSpPr>
          <p:cNvPr id="241" name="Google Shape;241;g288a89553f5_2_301"/>
          <p:cNvSpPr txBox="1"/>
          <p:nvPr/>
        </p:nvSpPr>
        <p:spPr>
          <a:xfrm>
            <a:off x="226725" y="1783075"/>
            <a:ext cx="806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chemeClr val="hlink"/>
                </a:solidFill>
                <a:hlinkClick r:id="rId4"/>
              </a:rPr>
              <a:t>Link to the complete list of 1000 products selected</a:t>
            </a:r>
            <a:endParaRPr b="1"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4c46d0ef17_0_7"/>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Appendix</a:t>
            </a:r>
            <a:endParaRPr/>
          </a:p>
        </p:txBody>
      </p:sp>
      <p:sp>
        <p:nvSpPr>
          <p:cNvPr id="248" name="Google Shape;248;g24c46d0ef17_0_7"/>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249" name="Google Shape;249;g24c46d0ef17_0_7"/>
          <p:cNvSpPr txBox="1"/>
          <p:nvPr>
            <p:ph idx="1" type="subTitle"/>
          </p:nvPr>
        </p:nvSpPr>
        <p:spPr>
          <a:xfrm>
            <a:off x="335361" y="836712"/>
            <a:ext cx="9601200" cy="533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1440"/>
              <a:buNone/>
            </a:pPr>
            <a:r>
              <a:rPr lang="en-US"/>
              <a:t>Pareto 80/20 principle - application in excel pivot tables to determine selection</a:t>
            </a:r>
            <a:endParaRPr/>
          </a:p>
        </p:txBody>
      </p:sp>
      <p:pic>
        <p:nvPicPr>
          <p:cNvPr id="250" name="Google Shape;250;g24c46d0ef17_0_7"/>
          <p:cNvPicPr preferRelativeResize="0"/>
          <p:nvPr/>
        </p:nvPicPr>
        <p:blipFill>
          <a:blip r:embed="rId3">
            <a:alphaModFix/>
          </a:blip>
          <a:stretch>
            <a:fillRect/>
          </a:stretch>
        </p:blipFill>
        <p:spPr>
          <a:xfrm>
            <a:off x="152400" y="1522512"/>
            <a:ext cx="6619875" cy="4572000"/>
          </a:xfrm>
          <a:prstGeom prst="rect">
            <a:avLst/>
          </a:prstGeom>
          <a:noFill/>
          <a:ln>
            <a:noFill/>
          </a:ln>
        </p:spPr>
      </p:pic>
      <p:pic>
        <p:nvPicPr>
          <p:cNvPr id="251" name="Google Shape;251;g24c46d0ef17_0_7"/>
          <p:cNvPicPr preferRelativeResize="0"/>
          <p:nvPr/>
        </p:nvPicPr>
        <p:blipFill>
          <a:blip r:embed="rId4">
            <a:alphaModFix/>
          </a:blip>
          <a:stretch>
            <a:fillRect/>
          </a:stretch>
        </p:blipFill>
        <p:spPr>
          <a:xfrm>
            <a:off x="6924675" y="1522512"/>
            <a:ext cx="3042033" cy="4622619"/>
          </a:xfrm>
          <a:prstGeom prst="rect">
            <a:avLst/>
          </a:prstGeom>
          <a:noFill/>
          <a:ln>
            <a:noFill/>
          </a:ln>
        </p:spPr>
      </p:pic>
      <p:sp>
        <p:nvSpPr>
          <p:cNvPr id="252" name="Google Shape;252;g24c46d0ef17_0_7"/>
          <p:cNvSpPr txBox="1"/>
          <p:nvPr>
            <p:ph idx="2" type="body"/>
          </p:nvPr>
        </p:nvSpPr>
        <p:spPr>
          <a:xfrm>
            <a:off x="10119108" y="1484775"/>
            <a:ext cx="1733400" cy="475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400"/>
              <a:t>In order to perform a correct analysis using tools such as excel, one must firstly understand the data and its behaviour. </a:t>
            </a:r>
            <a:endParaRPr sz="1400"/>
          </a:p>
          <a:p>
            <a:pPr indent="0" lvl="0" marL="0" rtl="0" algn="l">
              <a:lnSpc>
                <a:spcPct val="100000"/>
              </a:lnSpc>
              <a:spcBef>
                <a:spcPts val="0"/>
              </a:spcBef>
              <a:spcAft>
                <a:spcPts val="0"/>
              </a:spcAft>
              <a:buNone/>
            </a:pPr>
            <a:r>
              <a:rPr lang="en-US" sz="1400"/>
              <a:t>These preliminary tables calculate general metrics such as average </a:t>
            </a:r>
            <a:r>
              <a:rPr lang="en-US" sz="1400"/>
              <a:t>amounts</a:t>
            </a:r>
            <a:r>
              <a:rPr lang="en-US" sz="1400"/>
              <a:t> of product per department, </a:t>
            </a:r>
            <a:r>
              <a:rPr lang="en-US" sz="1400"/>
              <a:t>average</a:t>
            </a:r>
            <a:r>
              <a:rPr lang="en-US" sz="1400"/>
              <a:t> quantity of product in each department per order and the significance each department has in the orders. This shows us a trend and allows us to understand customer needs.</a:t>
            </a:r>
            <a:endParaRPr sz="1400"/>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4c46d0ef17_0_19"/>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Appendix</a:t>
            </a:r>
            <a:endParaRPr/>
          </a:p>
        </p:txBody>
      </p:sp>
      <p:sp>
        <p:nvSpPr>
          <p:cNvPr id="259" name="Google Shape;259;g24c46d0ef17_0_19"/>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260" name="Google Shape;260;g24c46d0ef17_0_19"/>
          <p:cNvSpPr txBox="1"/>
          <p:nvPr>
            <p:ph idx="1" type="subTitle"/>
          </p:nvPr>
        </p:nvSpPr>
        <p:spPr>
          <a:xfrm>
            <a:off x="335361" y="836712"/>
            <a:ext cx="9601200" cy="533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1440"/>
              <a:buNone/>
            </a:pPr>
            <a:r>
              <a:rPr lang="en-US"/>
              <a:t>Pareto 80/20 principle - application in excel pivot tables to determine selection</a:t>
            </a:r>
            <a:endParaRPr/>
          </a:p>
        </p:txBody>
      </p:sp>
      <p:sp>
        <p:nvSpPr>
          <p:cNvPr id="261" name="Google Shape;261;g24c46d0ef17_0_19"/>
          <p:cNvSpPr txBox="1"/>
          <p:nvPr>
            <p:ph idx="2" type="body"/>
          </p:nvPr>
        </p:nvSpPr>
        <p:spPr>
          <a:xfrm>
            <a:off x="239350" y="1571425"/>
            <a:ext cx="2395800" cy="475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Once we have identified trends in consumer behaviour, we can start </a:t>
            </a:r>
            <a:r>
              <a:rPr lang="en-US"/>
              <a:t>segmenting</a:t>
            </a:r>
            <a:r>
              <a:rPr lang="en-US"/>
              <a:t> the top 83% of each category (department, aisle, product name). </a:t>
            </a:r>
            <a:endParaRPr/>
          </a:p>
          <a:p>
            <a:pPr indent="0" lvl="0" marL="0" rtl="0" algn="l">
              <a:lnSpc>
                <a:spcPct val="100000"/>
              </a:lnSpc>
              <a:spcBef>
                <a:spcPts val="0"/>
              </a:spcBef>
              <a:spcAft>
                <a:spcPts val="0"/>
              </a:spcAft>
              <a:buNone/>
            </a:pPr>
            <a:r>
              <a:rPr lang="en-US"/>
              <a:t>Why did we invert the pareto principle and not take only 20% of the </a:t>
            </a:r>
            <a:r>
              <a:rPr lang="en-US"/>
              <a:t>products</a:t>
            </a:r>
            <a:r>
              <a:rPr lang="en-US"/>
              <a:t>, </a:t>
            </a:r>
            <a:r>
              <a:rPr lang="en-US"/>
              <a:t>especially</a:t>
            </a:r>
            <a:r>
              <a:rPr lang="en-US"/>
              <a:t> with only a limited space of 1000 products? This is due to the behaviours observed in previous tables, the heaviest departments are produce (29%), dairy eggs (17%) before jumping down to only a 9% of popularity in snacks. </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p:txBody>
      </p:sp>
      <p:pic>
        <p:nvPicPr>
          <p:cNvPr id="262" name="Google Shape;262;g24c46d0ef17_0_19"/>
          <p:cNvPicPr preferRelativeResize="0"/>
          <p:nvPr/>
        </p:nvPicPr>
        <p:blipFill>
          <a:blip r:embed="rId3">
            <a:alphaModFix/>
          </a:blip>
          <a:stretch>
            <a:fillRect/>
          </a:stretch>
        </p:blipFill>
        <p:spPr>
          <a:xfrm>
            <a:off x="2841908" y="1571437"/>
            <a:ext cx="2564735" cy="5183087"/>
          </a:xfrm>
          <a:prstGeom prst="rect">
            <a:avLst/>
          </a:prstGeom>
          <a:noFill/>
          <a:ln>
            <a:noFill/>
          </a:ln>
        </p:spPr>
      </p:pic>
      <p:pic>
        <p:nvPicPr>
          <p:cNvPr id="263" name="Google Shape;263;g24c46d0ef17_0_19"/>
          <p:cNvPicPr preferRelativeResize="0"/>
          <p:nvPr/>
        </p:nvPicPr>
        <p:blipFill>
          <a:blip r:embed="rId4">
            <a:alphaModFix/>
          </a:blip>
          <a:stretch>
            <a:fillRect/>
          </a:stretch>
        </p:blipFill>
        <p:spPr>
          <a:xfrm>
            <a:off x="5484200" y="1571424"/>
            <a:ext cx="6095999" cy="44493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4c46d0ef17_0_32"/>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Appendix</a:t>
            </a:r>
            <a:endParaRPr/>
          </a:p>
        </p:txBody>
      </p:sp>
      <p:sp>
        <p:nvSpPr>
          <p:cNvPr id="270" name="Google Shape;270;g24c46d0ef17_0_32"/>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271" name="Google Shape;271;g24c46d0ef17_0_32"/>
          <p:cNvSpPr txBox="1"/>
          <p:nvPr>
            <p:ph idx="1" type="subTitle"/>
          </p:nvPr>
        </p:nvSpPr>
        <p:spPr>
          <a:xfrm>
            <a:off x="335361" y="836712"/>
            <a:ext cx="9601200" cy="533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1440"/>
              <a:buNone/>
            </a:pPr>
            <a:r>
              <a:rPr lang="en-US"/>
              <a:t>Pareto 80/20 principle - application in excel pivot tables to determine selection</a:t>
            </a:r>
            <a:endParaRPr/>
          </a:p>
        </p:txBody>
      </p:sp>
      <p:sp>
        <p:nvSpPr>
          <p:cNvPr id="272" name="Google Shape;272;g24c46d0ef17_0_32"/>
          <p:cNvSpPr txBox="1"/>
          <p:nvPr>
            <p:ph idx="2" type="body"/>
          </p:nvPr>
        </p:nvSpPr>
        <p:spPr>
          <a:xfrm>
            <a:off x="9601525" y="1451350"/>
            <a:ext cx="2395800" cy="514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Once having identified the rough 83% proportionally in each category (detailed in yellow in the previous tables), we proceed to cross reference out of all our filters, which products have a yes in our 80% in department, aisle and name? It is important to note that not all items in the 1000 product list fulfill all 3 parameters, however, they were still selected due to the impact they have in their own category.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Finally we draw a </a:t>
            </a:r>
            <a:r>
              <a:rPr lang="en-US"/>
              <a:t>comparison</a:t>
            </a:r>
            <a:r>
              <a:rPr lang="en-US"/>
              <a:t> table of the whole DB vs our instabasket aisle list.  </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p:txBody>
      </p:sp>
      <p:pic>
        <p:nvPicPr>
          <p:cNvPr id="273" name="Google Shape;273;g24c46d0ef17_0_32"/>
          <p:cNvPicPr preferRelativeResize="0"/>
          <p:nvPr/>
        </p:nvPicPr>
        <p:blipFill>
          <a:blip r:embed="rId3">
            <a:alphaModFix/>
          </a:blip>
          <a:stretch>
            <a:fillRect/>
          </a:stretch>
        </p:blipFill>
        <p:spPr>
          <a:xfrm>
            <a:off x="239350" y="1451362"/>
            <a:ext cx="9252051" cy="51463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88a89553f5_2_95"/>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ED037C"/>
              </a:buClr>
              <a:buSzPts val="2400"/>
              <a:buFont typeface="Arial"/>
              <a:buNone/>
            </a:pPr>
            <a:r>
              <a:rPr lang="en-US"/>
              <a:t>Executive Summary</a:t>
            </a:r>
            <a:endParaRPr/>
          </a:p>
        </p:txBody>
      </p:sp>
      <p:sp>
        <p:nvSpPr>
          <p:cNvPr id="95" name="Google Shape;95;g288a89553f5_2_95"/>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900"/>
              <a:buFont typeface="Arial"/>
              <a:buNone/>
            </a:pPr>
            <a:fld id="{00000000-1234-1234-1234-123412341234}" type="slidenum">
              <a:rPr lang="en-US"/>
              <a:t>‹#›</a:t>
            </a:fld>
            <a:endParaRPr/>
          </a:p>
        </p:txBody>
      </p:sp>
      <p:sp>
        <p:nvSpPr>
          <p:cNvPr id="96" name="Google Shape;96;g288a89553f5_2_95"/>
          <p:cNvSpPr txBox="1"/>
          <p:nvPr>
            <p:ph idx="2" type="body"/>
          </p:nvPr>
        </p:nvSpPr>
        <p:spPr>
          <a:xfrm>
            <a:off x="337500" y="921725"/>
            <a:ext cx="11517000" cy="5507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000">
              <a:solidFill>
                <a:schemeClr val="dk1"/>
              </a:solidFill>
            </a:endParaRPr>
          </a:p>
          <a:p>
            <a:pPr indent="0" lvl="0" marL="0" rtl="0" algn="l">
              <a:spcBef>
                <a:spcPts val="0"/>
              </a:spcBef>
              <a:spcAft>
                <a:spcPts val="0"/>
              </a:spcAft>
              <a:buNone/>
            </a:pPr>
            <a:r>
              <a:rPr b="1" lang="en-US" sz="2000">
                <a:solidFill>
                  <a:schemeClr val="dk1"/>
                </a:solidFill>
              </a:rPr>
              <a:t>Business Problem: </a:t>
            </a:r>
            <a:r>
              <a:rPr lang="en-US" sz="1800">
                <a:solidFill>
                  <a:schemeClr val="dk1"/>
                </a:solidFill>
              </a:rPr>
              <a:t>Customer satisfaction and the in-shopping experience has been negatively impacted due to the increasing volume of Instabasket shoppers, and the number of aisles that Instabasket shoppers need to visit to fulfill their orders </a:t>
            </a:r>
            <a:endParaRPr sz="18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b="1" lang="en-US" sz="2000">
                <a:solidFill>
                  <a:schemeClr val="dk1"/>
                </a:solidFill>
              </a:rPr>
              <a:t>Proposed Solution: </a:t>
            </a:r>
            <a:r>
              <a:rPr lang="en-US" sz="1800">
                <a:solidFill>
                  <a:schemeClr val="dk1"/>
                </a:solidFill>
              </a:rPr>
              <a:t>Implement a dedicated "Instabasket Aisle" with carefully selected 1000 products.</a:t>
            </a:r>
            <a:endParaRPr sz="1800">
              <a:solidFill>
                <a:schemeClr val="dk1"/>
              </a:solidFill>
            </a:endParaRPr>
          </a:p>
          <a:p>
            <a:pPr indent="0" lvl="0" marL="0" rtl="0" algn="l">
              <a:spcBef>
                <a:spcPts val="0"/>
              </a:spcBef>
              <a:spcAft>
                <a:spcPts val="0"/>
              </a:spcAft>
              <a:buNone/>
            </a:pPr>
            <a:r>
              <a:rPr lang="en-US" sz="1800">
                <a:solidFill>
                  <a:schemeClr val="dk1"/>
                </a:solidFill>
              </a:rPr>
              <a:t>Optimize for two key metrics: </a:t>
            </a:r>
            <a:endParaRPr sz="18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the number of orders that utilize the aisle, and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the average % of items in each order that utilize in-aisle items</a:t>
            </a:r>
            <a:endParaRPr sz="1700">
              <a:solidFill>
                <a:schemeClr val="dk1"/>
              </a:solidFill>
            </a:endParaRPr>
          </a:p>
          <a:p>
            <a:pPr indent="0" lvl="0" marL="0" rtl="0" algn="l">
              <a:spcBef>
                <a:spcPts val="0"/>
              </a:spcBef>
              <a:spcAft>
                <a:spcPts val="0"/>
              </a:spcAft>
              <a:buClr>
                <a:schemeClr val="lt1"/>
              </a:buClr>
              <a:buSzPts val="2076"/>
              <a:buFont typeface="Arial"/>
              <a:buNone/>
            </a:pPr>
            <a:r>
              <a:t/>
            </a:r>
            <a:endParaRPr sz="2100">
              <a:solidFill>
                <a:schemeClr val="dk1"/>
              </a:solidFill>
            </a:endParaRPr>
          </a:p>
          <a:p>
            <a:pPr indent="0" lvl="0" marL="0" rtl="0" algn="l">
              <a:spcBef>
                <a:spcPts val="0"/>
              </a:spcBef>
              <a:spcAft>
                <a:spcPts val="0"/>
              </a:spcAft>
              <a:buNone/>
            </a:pPr>
            <a:r>
              <a:rPr b="1" lang="en-US" sz="2000">
                <a:solidFill>
                  <a:schemeClr val="dk1"/>
                </a:solidFill>
              </a:rPr>
              <a:t>Opportunities:</a:t>
            </a:r>
            <a:r>
              <a:rPr lang="en-US" sz="2000">
                <a:solidFill>
                  <a:schemeClr val="dk1"/>
                </a:solidFill>
              </a:rPr>
              <a:t> </a:t>
            </a:r>
            <a:endParaRPr sz="20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Boosted Revenue: Enhancing order fulfillment efficiency can lead to increased revenue.</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Improved Customer Satisfaction: Streamlining the Instabasket process will reduce negative shopping experiences</a:t>
            </a:r>
            <a:endParaRPr sz="1800">
              <a:solidFill>
                <a:schemeClr val="dk1"/>
              </a:solidFill>
            </a:endParaRPr>
          </a:p>
          <a:p>
            <a:pPr indent="0" lvl="0" marL="457200" rtl="0" algn="l">
              <a:spcBef>
                <a:spcPts val="0"/>
              </a:spcBef>
              <a:spcAft>
                <a:spcPts val="0"/>
              </a:spcAft>
              <a:buNone/>
            </a:pPr>
            <a:r>
              <a:t/>
            </a:r>
            <a:endParaRPr sz="2000">
              <a:solidFill>
                <a:schemeClr val="dk1"/>
              </a:solidFill>
            </a:endParaRPr>
          </a:p>
          <a:p>
            <a:pPr indent="0" lvl="0" marL="0" rtl="0" algn="l">
              <a:lnSpc>
                <a:spcPct val="100000"/>
              </a:lnSpc>
              <a:spcBef>
                <a:spcPts val="1200"/>
              </a:spcBef>
              <a:spcAft>
                <a:spcPts val="0"/>
              </a:spcAft>
              <a:buNone/>
            </a:pPr>
            <a:r>
              <a:rPr b="1" lang="en-US" sz="2000">
                <a:solidFill>
                  <a:schemeClr val="dk1"/>
                </a:solidFill>
              </a:rPr>
              <a:t>Projected vs. Actual Outcomes: </a:t>
            </a:r>
            <a:r>
              <a:rPr lang="en-US" sz="1800">
                <a:solidFill>
                  <a:schemeClr val="dk1"/>
                </a:solidFill>
              </a:rPr>
              <a:t>Our initial projection aimed for optimization at 15%, but we achieved an impressive 51% improvement </a:t>
            </a:r>
            <a:endParaRPr b="1" sz="2100">
              <a:solidFill>
                <a:schemeClr val="dk1"/>
              </a:solidFill>
            </a:endParaRPr>
          </a:p>
          <a:p>
            <a:pPr indent="0" lvl="0" marL="0" rtl="0" algn="l">
              <a:spcBef>
                <a:spcPts val="1200"/>
              </a:spcBef>
              <a:spcAft>
                <a:spcPts val="0"/>
              </a:spcAft>
              <a:buNone/>
            </a:pPr>
            <a:r>
              <a:t/>
            </a:r>
            <a:endParaRPr sz="2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4c46d0ef17_0_43"/>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Appendix</a:t>
            </a:r>
            <a:endParaRPr/>
          </a:p>
        </p:txBody>
      </p:sp>
      <p:sp>
        <p:nvSpPr>
          <p:cNvPr id="280" name="Google Shape;280;g24c46d0ef17_0_43"/>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281" name="Google Shape;281;g24c46d0ef17_0_43"/>
          <p:cNvSpPr txBox="1"/>
          <p:nvPr>
            <p:ph idx="1" type="subTitle"/>
          </p:nvPr>
        </p:nvSpPr>
        <p:spPr>
          <a:xfrm>
            <a:off x="335361" y="836712"/>
            <a:ext cx="9601200" cy="533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1440"/>
              <a:buNone/>
            </a:pPr>
            <a:r>
              <a:rPr lang="en-US"/>
              <a:t>Pareto 80/20 principle - application in excel pivot tables to determine selection</a:t>
            </a:r>
            <a:endParaRPr/>
          </a:p>
        </p:txBody>
      </p:sp>
      <p:sp>
        <p:nvSpPr>
          <p:cNvPr id="282" name="Google Shape;282;g24c46d0ef17_0_43"/>
          <p:cNvSpPr txBox="1"/>
          <p:nvPr>
            <p:ph idx="2" type="body"/>
          </p:nvPr>
        </p:nvSpPr>
        <p:spPr>
          <a:xfrm>
            <a:off x="439800" y="1437125"/>
            <a:ext cx="5410800" cy="4806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To end, we calculate fill-in rates based on the total count of items we have per department, as well as the projected weight they have in percentages.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Link to full excel workbook: </a:t>
            </a:r>
            <a:r>
              <a:rPr b="1" lang="en-US"/>
              <a:t>https://docs.google.com/spreadsheets/d/1IWSGmPCSkKaij1wE9ZbulHheuoYzm1DQ/edit?usp=sharing&amp;ouid=112415161488879273230&amp;rtpof=true&amp;sd=true</a:t>
            </a:r>
            <a:endParaRPr b="1"/>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p:txBody>
      </p:sp>
      <p:pic>
        <p:nvPicPr>
          <p:cNvPr id="283" name="Google Shape;283;g24c46d0ef17_0_43"/>
          <p:cNvPicPr preferRelativeResize="0"/>
          <p:nvPr/>
        </p:nvPicPr>
        <p:blipFill>
          <a:blip r:embed="rId3">
            <a:alphaModFix/>
          </a:blip>
          <a:stretch>
            <a:fillRect/>
          </a:stretch>
        </p:blipFill>
        <p:spPr>
          <a:xfrm>
            <a:off x="6096000" y="1522498"/>
            <a:ext cx="5844683" cy="4296925"/>
          </a:xfrm>
          <a:prstGeom prst="rect">
            <a:avLst/>
          </a:prstGeom>
          <a:noFill/>
          <a:ln>
            <a:noFill/>
          </a:ln>
        </p:spPr>
      </p:pic>
      <p:pic>
        <p:nvPicPr>
          <p:cNvPr id="284" name="Google Shape;284;g24c46d0ef17_0_43"/>
          <p:cNvPicPr preferRelativeResize="0"/>
          <p:nvPr/>
        </p:nvPicPr>
        <p:blipFill>
          <a:blip r:embed="rId4">
            <a:alphaModFix/>
          </a:blip>
          <a:stretch>
            <a:fillRect/>
          </a:stretch>
        </p:blipFill>
        <p:spPr>
          <a:xfrm>
            <a:off x="6096000" y="6032862"/>
            <a:ext cx="3829050" cy="381000"/>
          </a:xfrm>
          <a:prstGeom prst="rect">
            <a:avLst/>
          </a:prstGeom>
          <a:noFill/>
          <a:ln>
            <a:noFill/>
          </a:ln>
        </p:spPr>
      </p:pic>
      <p:pic>
        <p:nvPicPr>
          <p:cNvPr id="285" name="Google Shape;285;g24c46d0ef17_0_43"/>
          <p:cNvPicPr preferRelativeResize="0"/>
          <p:nvPr/>
        </p:nvPicPr>
        <p:blipFill>
          <a:blip r:embed="rId5">
            <a:alphaModFix/>
          </a:blip>
          <a:stretch>
            <a:fillRect/>
          </a:stretch>
        </p:blipFill>
        <p:spPr>
          <a:xfrm>
            <a:off x="1866750" y="3932825"/>
            <a:ext cx="2312402" cy="2182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4c46d0ef17_0_57"/>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Appendix</a:t>
            </a:r>
            <a:endParaRPr/>
          </a:p>
        </p:txBody>
      </p:sp>
      <p:sp>
        <p:nvSpPr>
          <p:cNvPr id="292" name="Google Shape;292;g24c46d0ef17_0_57"/>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293" name="Google Shape;293;g24c46d0ef17_0_57"/>
          <p:cNvSpPr txBox="1"/>
          <p:nvPr>
            <p:ph idx="1" type="subTitle"/>
          </p:nvPr>
        </p:nvSpPr>
        <p:spPr>
          <a:xfrm>
            <a:off x="335361" y="836712"/>
            <a:ext cx="9601200" cy="533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1440"/>
              <a:buNone/>
            </a:pPr>
            <a:r>
              <a:rPr lang="en-US"/>
              <a:t>Calculating the metrics via Python</a:t>
            </a:r>
            <a:endParaRPr/>
          </a:p>
        </p:txBody>
      </p:sp>
      <p:sp>
        <p:nvSpPr>
          <p:cNvPr id="294" name="Google Shape;294;g24c46d0ef17_0_57"/>
          <p:cNvSpPr txBox="1"/>
          <p:nvPr>
            <p:ph idx="2" type="body"/>
          </p:nvPr>
        </p:nvSpPr>
        <p:spPr>
          <a:xfrm>
            <a:off x="335350" y="1716000"/>
            <a:ext cx="5410800" cy="171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u="sng">
                <a:solidFill>
                  <a:schemeClr val="hlink"/>
                </a:solidFill>
                <a:hlinkClick r:id="rId3"/>
              </a:rPr>
              <a:t>L</a:t>
            </a:r>
            <a:r>
              <a:rPr b="1" lang="en-US" u="sng">
                <a:solidFill>
                  <a:schemeClr val="hlink"/>
                </a:solidFill>
                <a:hlinkClick r:id="rId4"/>
              </a:rPr>
              <a:t>ink to GitHub Jupyter Notebook calculating the metrics </a:t>
            </a:r>
            <a:endParaRPr/>
          </a:p>
          <a:p>
            <a:pPr indent="0" lvl="0" marL="0" rtl="0" algn="l">
              <a:lnSpc>
                <a:spcPct val="100000"/>
              </a:lnSpc>
              <a:spcBef>
                <a:spcPts val="0"/>
              </a:spcBef>
              <a:spcAft>
                <a:spcPts val="0"/>
              </a:spcAft>
              <a:buNone/>
            </a:pPr>
            <a:r>
              <a:t/>
            </a:r>
            <a:endParaRPr b="1"/>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p:txBody>
      </p:sp>
      <p:pic>
        <p:nvPicPr>
          <p:cNvPr id="295" name="Google Shape;295;g24c46d0ef17_0_57"/>
          <p:cNvPicPr preferRelativeResize="0"/>
          <p:nvPr/>
        </p:nvPicPr>
        <p:blipFill>
          <a:blip r:embed="rId5">
            <a:alphaModFix/>
          </a:blip>
          <a:stretch>
            <a:fillRect/>
          </a:stretch>
        </p:blipFill>
        <p:spPr>
          <a:xfrm>
            <a:off x="474250" y="2119750"/>
            <a:ext cx="8759869" cy="44056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4c46d0ef17_0_72"/>
          <p:cNvSpPr txBox="1"/>
          <p:nvPr>
            <p:ph idx="12" type="sldNum"/>
          </p:nvPr>
        </p:nvSpPr>
        <p:spPr>
          <a:xfrm>
            <a:off x="239351" y="6525348"/>
            <a:ext cx="480000" cy="216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900"/>
              <a:buFont typeface="Arial"/>
              <a:buNone/>
            </a:pPr>
            <a:fld id="{00000000-1234-1234-1234-123412341234}" type="slidenum">
              <a:rPr lang="en-US"/>
              <a:t>‹#›</a:t>
            </a:fld>
            <a:endParaRPr/>
          </a:p>
        </p:txBody>
      </p:sp>
      <p:pic>
        <p:nvPicPr>
          <p:cNvPr id="302" name="Google Shape;302;g24c46d0ef17_0_72"/>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1"/>
          <p:cNvSpPr txBox="1"/>
          <p:nvPr>
            <p:ph type="ctrTitle"/>
          </p:nvPr>
        </p:nvSpPr>
        <p:spPr>
          <a:xfrm>
            <a:off x="335361" y="274638"/>
            <a:ext cx="9601067" cy="56356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Data Overview &amp; Objectives</a:t>
            </a:r>
            <a:endParaRPr/>
          </a:p>
        </p:txBody>
      </p:sp>
      <p:sp>
        <p:nvSpPr>
          <p:cNvPr id="103" name="Google Shape;103;p11"/>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104" name="Google Shape;104;p11"/>
          <p:cNvSpPr txBox="1"/>
          <p:nvPr>
            <p:ph idx="2" type="body"/>
          </p:nvPr>
        </p:nvSpPr>
        <p:spPr>
          <a:xfrm>
            <a:off x="335350" y="1251225"/>
            <a:ext cx="11491200" cy="5274000"/>
          </a:xfrm>
          <a:prstGeom prst="rect">
            <a:avLst/>
          </a:prstGeom>
          <a:noFill/>
          <a:ln>
            <a:noFill/>
          </a:ln>
        </p:spPr>
        <p:txBody>
          <a:bodyPr anchorCtr="0" anchor="t" bIns="45700" lIns="91425" spcFirstLastPara="1" rIns="91425" wrap="square" tIns="45700">
            <a:noAutofit/>
          </a:bodyPr>
          <a:lstStyle/>
          <a:p>
            <a:pPr indent="-336550" lvl="0" marL="457200" rtl="0" algn="l">
              <a:lnSpc>
                <a:spcPct val="115000"/>
              </a:lnSpc>
              <a:spcBef>
                <a:spcPts val="0"/>
              </a:spcBef>
              <a:spcAft>
                <a:spcPts val="0"/>
              </a:spcAft>
              <a:buSzPts val="1700"/>
              <a:buChar char="●"/>
            </a:pPr>
            <a:r>
              <a:rPr b="1" lang="en-US" sz="1700"/>
              <a:t>Source of Data: </a:t>
            </a:r>
            <a:endParaRPr b="1" sz="1700"/>
          </a:p>
          <a:p>
            <a:pPr indent="-336550" lvl="1" marL="914400" rtl="0" algn="l">
              <a:lnSpc>
                <a:spcPct val="115000"/>
              </a:lnSpc>
              <a:spcBef>
                <a:spcPts val="0"/>
              </a:spcBef>
              <a:spcAft>
                <a:spcPts val="0"/>
              </a:spcAft>
              <a:buSzPts val="1700"/>
              <a:buChar char="○"/>
            </a:pPr>
            <a:r>
              <a:rPr lang="en-US" sz="1700"/>
              <a:t>University of Toronto, Rotman School of Business derived from Kaggle (Sept 2023 - Oct 2023)  </a:t>
            </a:r>
            <a:endParaRPr sz="1700"/>
          </a:p>
          <a:p>
            <a:pPr indent="-336550" lvl="1" marL="914400" rtl="0" algn="l">
              <a:lnSpc>
                <a:spcPct val="115000"/>
              </a:lnSpc>
              <a:spcBef>
                <a:spcPts val="0"/>
              </a:spcBef>
              <a:spcAft>
                <a:spcPts val="0"/>
              </a:spcAft>
              <a:buSzPts val="1700"/>
              <a:buChar char="○"/>
            </a:pPr>
            <a:r>
              <a:rPr lang="en-US" sz="1700"/>
              <a:t>Records of grocery shopping transactions fulfilled through the Instabasket App</a:t>
            </a:r>
            <a:endParaRPr sz="1700"/>
          </a:p>
          <a:p>
            <a:pPr indent="-336550" lvl="1" marL="914400" rtl="0" algn="l">
              <a:lnSpc>
                <a:spcPct val="115000"/>
              </a:lnSpc>
              <a:spcBef>
                <a:spcPts val="0"/>
              </a:spcBef>
              <a:spcAft>
                <a:spcPts val="0"/>
              </a:spcAft>
              <a:buSzPts val="1700"/>
              <a:buChar char="○"/>
            </a:pPr>
            <a:r>
              <a:rPr lang="en-US" sz="1700"/>
              <a:t>987,259 items purchased and 9,584 orders</a:t>
            </a:r>
            <a:endParaRPr sz="1700"/>
          </a:p>
          <a:p>
            <a:pPr indent="0" lvl="0" marL="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US" sz="1700"/>
              <a:t>Business Objectives: </a:t>
            </a:r>
            <a:endParaRPr b="1" sz="1700"/>
          </a:p>
          <a:p>
            <a:pPr indent="-336550" lvl="1" marL="914400" rtl="0" algn="l">
              <a:lnSpc>
                <a:spcPct val="115000"/>
              </a:lnSpc>
              <a:spcBef>
                <a:spcPts val="0"/>
              </a:spcBef>
              <a:spcAft>
                <a:spcPts val="0"/>
              </a:spcAft>
              <a:buSzPts val="1700"/>
              <a:buChar char="○"/>
            </a:pPr>
            <a:r>
              <a:rPr lang="en-US" sz="1700"/>
              <a:t>Optimize Instabasket Fulfillment</a:t>
            </a:r>
            <a:endParaRPr sz="1700"/>
          </a:p>
          <a:p>
            <a:pPr indent="-336550" lvl="1" marL="914400" rtl="0" algn="l">
              <a:lnSpc>
                <a:spcPct val="115000"/>
              </a:lnSpc>
              <a:spcBef>
                <a:spcPts val="0"/>
              </a:spcBef>
              <a:spcAft>
                <a:spcPts val="0"/>
              </a:spcAft>
              <a:buSzPts val="1700"/>
              <a:buChar char="○"/>
            </a:pPr>
            <a:r>
              <a:rPr lang="en-US" sz="1700"/>
              <a:t>Minimize In-Store Traffic Impact</a:t>
            </a:r>
            <a:endParaRPr sz="1700"/>
          </a:p>
          <a:p>
            <a:pPr indent="-336550" lvl="1" marL="914400" rtl="0" algn="l">
              <a:lnSpc>
                <a:spcPct val="115000"/>
              </a:lnSpc>
              <a:spcBef>
                <a:spcPts val="0"/>
              </a:spcBef>
              <a:spcAft>
                <a:spcPts val="0"/>
              </a:spcAft>
              <a:buSzPts val="1700"/>
              <a:buChar char="○"/>
            </a:pPr>
            <a:r>
              <a:rPr lang="en-US" sz="1700"/>
              <a:t>Increase Sales through Instabasket</a:t>
            </a:r>
            <a:endParaRPr sz="1700"/>
          </a:p>
          <a:p>
            <a:pPr indent="-336550" lvl="1" marL="914400" rtl="0" algn="l">
              <a:lnSpc>
                <a:spcPct val="115000"/>
              </a:lnSpc>
              <a:spcBef>
                <a:spcPts val="0"/>
              </a:spcBef>
              <a:spcAft>
                <a:spcPts val="0"/>
              </a:spcAft>
              <a:buSzPts val="1700"/>
              <a:buChar char="○"/>
            </a:pPr>
            <a:r>
              <a:rPr lang="en-US" sz="1700"/>
              <a:t>Enhance Customer Loyalty</a:t>
            </a:r>
            <a:endParaRPr sz="1700"/>
          </a:p>
          <a:p>
            <a:pPr indent="0" lvl="0" marL="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US" sz="1700"/>
              <a:t>Model Objectives: </a:t>
            </a:r>
            <a:endParaRPr b="1" sz="1700"/>
          </a:p>
          <a:p>
            <a:pPr indent="-336550" lvl="1" marL="914400" rtl="0" algn="l">
              <a:lnSpc>
                <a:spcPct val="115000"/>
              </a:lnSpc>
              <a:spcBef>
                <a:spcPts val="0"/>
              </a:spcBef>
              <a:spcAft>
                <a:spcPts val="0"/>
              </a:spcAft>
              <a:buSzPts val="1700"/>
              <a:buChar char="○"/>
            </a:pPr>
            <a:r>
              <a:rPr lang="en-US" sz="1700"/>
              <a:t>Create an Instabasket Aisle</a:t>
            </a:r>
            <a:endParaRPr sz="1700"/>
          </a:p>
          <a:p>
            <a:pPr indent="-336550" lvl="1" marL="914400" rtl="0" algn="l">
              <a:lnSpc>
                <a:spcPct val="115000"/>
              </a:lnSpc>
              <a:spcBef>
                <a:spcPts val="0"/>
              </a:spcBef>
              <a:spcAft>
                <a:spcPts val="0"/>
              </a:spcAft>
              <a:buSzPts val="1700"/>
              <a:buChar char="○"/>
            </a:pPr>
            <a:r>
              <a:rPr lang="en-US" sz="1700"/>
              <a:t>Product Selection</a:t>
            </a:r>
            <a:endParaRPr sz="1700"/>
          </a:p>
          <a:p>
            <a:pPr indent="-336550" lvl="1" marL="914400" rtl="0" algn="l">
              <a:lnSpc>
                <a:spcPct val="115000"/>
              </a:lnSpc>
              <a:spcBef>
                <a:spcPts val="0"/>
              </a:spcBef>
              <a:spcAft>
                <a:spcPts val="0"/>
              </a:spcAft>
              <a:buSzPts val="1700"/>
              <a:buChar char="○"/>
            </a:pPr>
            <a:r>
              <a:rPr lang="en-US" sz="1700"/>
              <a:t>Identify Substitutable Products</a:t>
            </a:r>
            <a:endParaRPr sz="1700"/>
          </a:p>
          <a:p>
            <a:pPr indent="-336550" lvl="1" marL="914400" rtl="0" algn="l">
              <a:lnSpc>
                <a:spcPct val="115000"/>
              </a:lnSpc>
              <a:spcBef>
                <a:spcPts val="0"/>
              </a:spcBef>
              <a:spcAft>
                <a:spcPts val="0"/>
              </a:spcAft>
              <a:buSzPts val="1700"/>
              <a:buChar char="○"/>
            </a:pPr>
            <a:r>
              <a:rPr lang="en-US" sz="1700"/>
              <a:t>Improve Order Efficiency</a:t>
            </a:r>
            <a:endParaRPr sz="1700"/>
          </a:p>
          <a:p>
            <a:pPr indent="-336550" lvl="1" marL="914400" rtl="0" algn="l">
              <a:lnSpc>
                <a:spcPct val="115000"/>
              </a:lnSpc>
              <a:spcBef>
                <a:spcPts val="0"/>
              </a:spcBef>
              <a:spcAft>
                <a:spcPts val="0"/>
              </a:spcAft>
              <a:buSzPts val="1700"/>
              <a:buChar char="○"/>
            </a:pPr>
            <a:r>
              <a:rPr lang="en-US" sz="1700"/>
              <a:t>Measure Business Impact</a:t>
            </a:r>
            <a:endParaRPr sz="1700"/>
          </a:p>
          <a:p>
            <a:pPr indent="0" lvl="0" marL="0" rtl="0" algn="l">
              <a:lnSpc>
                <a:spcPct val="115000"/>
              </a:lnSpc>
              <a:spcBef>
                <a:spcPts val="0"/>
              </a:spcBef>
              <a:spcAft>
                <a:spcPts val="0"/>
              </a:spcAft>
              <a:buNone/>
            </a:pPr>
            <a:r>
              <a:t/>
            </a:r>
            <a:endParaRPr b="1" sz="1700"/>
          </a:p>
        </p:txBody>
      </p:sp>
      <p:sp>
        <p:nvSpPr>
          <p:cNvPr id="105" name="Google Shape;105;p11"/>
          <p:cNvSpPr txBox="1"/>
          <p:nvPr>
            <p:ph idx="2" type="body"/>
          </p:nvPr>
        </p:nvSpPr>
        <p:spPr>
          <a:xfrm>
            <a:off x="5395350" y="2566750"/>
            <a:ext cx="6317400" cy="3841500"/>
          </a:xfrm>
          <a:prstGeom prst="rect">
            <a:avLst/>
          </a:prstGeom>
          <a:noFill/>
          <a:ln>
            <a:noFill/>
          </a:ln>
        </p:spPr>
        <p:txBody>
          <a:bodyPr anchorCtr="0" anchor="t" bIns="45700" lIns="91425" spcFirstLastPara="1" rIns="91425" wrap="square" tIns="45700">
            <a:noAutofit/>
          </a:bodyPr>
          <a:lstStyle/>
          <a:p>
            <a:pPr indent="-336550" lvl="1" marL="914400" rtl="0" algn="l">
              <a:lnSpc>
                <a:spcPct val="115000"/>
              </a:lnSpc>
              <a:spcBef>
                <a:spcPts val="0"/>
              </a:spcBef>
              <a:spcAft>
                <a:spcPts val="0"/>
              </a:spcAft>
              <a:buSzPts val="1700"/>
              <a:buChar char="○"/>
            </a:pPr>
            <a:r>
              <a:rPr lang="en-US" sz="1700"/>
              <a:t>The data contained a total of 987,259 items, out of these items, there were 19,584 orders.</a:t>
            </a:r>
            <a:endParaRPr sz="1700"/>
          </a:p>
          <a:p>
            <a:pPr indent="-336550" lvl="1" marL="914400" rtl="0" algn="l">
              <a:lnSpc>
                <a:spcPct val="115000"/>
              </a:lnSpc>
              <a:spcBef>
                <a:spcPts val="0"/>
              </a:spcBef>
              <a:spcAft>
                <a:spcPts val="0"/>
              </a:spcAft>
              <a:buSzPts val="1700"/>
              <a:buChar char="○"/>
            </a:pPr>
            <a:r>
              <a:rPr lang="en-US" sz="1700"/>
              <a:t>The average number of items in each order is 10 items.</a:t>
            </a:r>
            <a:endParaRPr sz="1700"/>
          </a:p>
          <a:p>
            <a:pPr indent="-336550" lvl="1" marL="914400" rtl="0" algn="l">
              <a:lnSpc>
                <a:spcPct val="115000"/>
              </a:lnSpc>
              <a:spcBef>
                <a:spcPts val="0"/>
              </a:spcBef>
              <a:spcAft>
                <a:spcPts val="0"/>
              </a:spcAft>
              <a:buSzPts val="1700"/>
              <a:buChar char="○"/>
            </a:pPr>
            <a:r>
              <a:rPr lang="en-US" sz="1700"/>
              <a:t>Out of the 100% of the raw database that was provided, we were asked to reduce around a 97% of the total products in order to fit 3% of it in the instabasket aisle, this means roughly 1000 products in the aisle</a:t>
            </a:r>
            <a:r>
              <a:rPr lang="en-US" sz="1500"/>
              <a:t>.</a:t>
            </a:r>
            <a:endParaRPr sz="1500"/>
          </a:p>
          <a:p>
            <a:pPr indent="0" lvl="0" marL="0" rtl="0" algn="l">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t/>
            </a:r>
            <a:endParaRPr b="1"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88a89553f5_2_0"/>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ED037C"/>
              </a:buClr>
              <a:buSzPts val="2400"/>
              <a:buFont typeface="Arial"/>
              <a:buNone/>
            </a:pPr>
            <a:r>
              <a:rPr lang="en-US"/>
              <a:t>Assumptions &amp; Constraints </a:t>
            </a:r>
            <a:endParaRPr/>
          </a:p>
        </p:txBody>
      </p:sp>
      <p:sp>
        <p:nvSpPr>
          <p:cNvPr id="112" name="Google Shape;112;g288a89553f5_2_0"/>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900"/>
              <a:buFont typeface="Arial"/>
              <a:buNone/>
            </a:pPr>
            <a:fld id="{00000000-1234-1234-1234-123412341234}" type="slidenum">
              <a:rPr lang="en-US"/>
              <a:t>‹#›</a:t>
            </a:fld>
            <a:endParaRPr/>
          </a:p>
        </p:txBody>
      </p:sp>
      <p:sp>
        <p:nvSpPr>
          <p:cNvPr id="113" name="Google Shape;113;g288a89553f5_2_0"/>
          <p:cNvSpPr txBox="1"/>
          <p:nvPr>
            <p:ph idx="2" type="body"/>
          </p:nvPr>
        </p:nvSpPr>
        <p:spPr>
          <a:xfrm>
            <a:off x="335350" y="986650"/>
            <a:ext cx="11391600" cy="5219700"/>
          </a:xfrm>
          <a:prstGeom prst="rect">
            <a:avLst/>
          </a:prstGeom>
          <a:noFill/>
          <a:ln>
            <a:noFill/>
          </a:ln>
        </p:spPr>
        <p:txBody>
          <a:bodyPr anchorCtr="0" anchor="t" bIns="45700" lIns="91425" spcFirstLastPara="1" rIns="91425" wrap="square" tIns="45700">
            <a:noAutofit/>
          </a:bodyPr>
          <a:lstStyle/>
          <a:p>
            <a:pPr indent="-336550" lvl="0" marL="457200" rtl="0" algn="just">
              <a:lnSpc>
                <a:spcPct val="150000"/>
              </a:lnSpc>
              <a:spcBef>
                <a:spcPts val="1200"/>
              </a:spcBef>
              <a:spcAft>
                <a:spcPts val="0"/>
              </a:spcAft>
              <a:buSzPts val="1700"/>
              <a:buAutoNum type="arabicPeriod"/>
            </a:pPr>
            <a:r>
              <a:rPr b="1" lang="en-US" sz="1700"/>
              <a:t>Size of Instabasket Aisle</a:t>
            </a:r>
            <a:r>
              <a:rPr lang="en-US" sz="1700"/>
              <a:t>: Only 1000 products can be included in total. (3% of the total) </a:t>
            </a:r>
            <a:endParaRPr sz="1700"/>
          </a:p>
          <a:p>
            <a:pPr indent="-336550" lvl="0" marL="457200" rtl="0" algn="just">
              <a:lnSpc>
                <a:spcPct val="150000"/>
              </a:lnSpc>
              <a:spcBef>
                <a:spcPts val="1200"/>
              </a:spcBef>
              <a:spcAft>
                <a:spcPts val="0"/>
              </a:spcAft>
              <a:buSzPts val="1700"/>
              <a:buAutoNum type="arabicPeriod"/>
            </a:pPr>
            <a:r>
              <a:rPr b="1" lang="en-US" sz="1700"/>
              <a:t>Frozen Products: </a:t>
            </a:r>
            <a:r>
              <a:rPr lang="en-US" sz="1700"/>
              <a:t>All items categorized under the 'Frozen' department are treated as frozen products. Only 100 frozen products can be included.  </a:t>
            </a:r>
            <a:endParaRPr b="1" sz="1700"/>
          </a:p>
          <a:p>
            <a:pPr indent="-336550" lvl="0" marL="457200" rtl="0" algn="just">
              <a:lnSpc>
                <a:spcPct val="150000"/>
              </a:lnSpc>
              <a:spcBef>
                <a:spcPts val="1000"/>
              </a:spcBef>
              <a:spcAft>
                <a:spcPts val="0"/>
              </a:spcAft>
              <a:buSzPts val="1700"/>
              <a:buAutoNum type="arabicPeriod"/>
            </a:pPr>
            <a:r>
              <a:rPr b="1" lang="en-US" sz="1700"/>
              <a:t>Refrigerated Products: </a:t>
            </a:r>
            <a:r>
              <a:rPr lang="en-US" sz="1700"/>
              <a:t>Refrigerated products include items from the 'Dairy Eggs,' 'Meat Seafood,' and 'Refrigerated Beverages' departments. Only 100 refrigerated products can be included. </a:t>
            </a:r>
            <a:endParaRPr b="1" sz="1700"/>
          </a:p>
          <a:p>
            <a:pPr indent="-336550" lvl="0" marL="457200" rtl="0" algn="just">
              <a:lnSpc>
                <a:spcPct val="150000"/>
              </a:lnSpc>
              <a:spcBef>
                <a:spcPts val="1200"/>
              </a:spcBef>
              <a:spcAft>
                <a:spcPts val="0"/>
              </a:spcAft>
              <a:buSzPts val="1700"/>
              <a:buAutoNum type="arabicPeriod"/>
            </a:pPr>
            <a:r>
              <a:rPr b="1" lang="en-US" sz="1700"/>
              <a:t>Data Cleaning: </a:t>
            </a:r>
            <a:r>
              <a:rPr lang="en-US" sz="1700"/>
              <a:t>Orders with missing department or aisle information have been excluded from the analysis for accuracy.</a:t>
            </a:r>
            <a:endParaRPr sz="1700"/>
          </a:p>
          <a:p>
            <a:pPr indent="-336550" lvl="0" marL="457200" rtl="0" algn="just">
              <a:lnSpc>
                <a:spcPct val="150000"/>
              </a:lnSpc>
              <a:spcBef>
                <a:spcPts val="1200"/>
              </a:spcBef>
              <a:spcAft>
                <a:spcPts val="0"/>
              </a:spcAft>
              <a:buSzPts val="1700"/>
              <a:buAutoNum type="arabicPeriod"/>
            </a:pPr>
            <a:r>
              <a:rPr b="1" lang="en-US" sz="1700"/>
              <a:t>Substitutions:</a:t>
            </a:r>
            <a:r>
              <a:rPr lang="en-US" sz="1700"/>
              <a:t> Based on our comprehensive analysis of various datasets, particularly in high-demand departments like produce and dairy &amp; eggs, we consistently observed that many products have suitable substitutes or equivalent alternatives available. This finding indicates that we have significant opportunities to offer customers alternative choices when specific items are unavailable, thereby enhancing their shopping experience and ensuring order fulfillment. Exploration in this regard would be helpful. </a:t>
            </a:r>
            <a:endParaRPr sz="1700"/>
          </a:p>
          <a:p>
            <a:pPr indent="0" lvl="0" marL="0" rtl="0" algn="just">
              <a:lnSpc>
                <a:spcPct val="150000"/>
              </a:lnSpc>
              <a:spcBef>
                <a:spcPts val="1000"/>
              </a:spcBef>
              <a:spcAft>
                <a:spcPts val="0"/>
              </a:spcAft>
              <a:buClr>
                <a:srgbClr val="262626"/>
              </a:buClr>
              <a:buSzPts val="1040"/>
              <a:buNone/>
            </a:pPr>
            <a:r>
              <a:t/>
            </a:r>
            <a:endParaRPr b="1"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type="ctrTitle"/>
          </p:nvPr>
        </p:nvSpPr>
        <p:spPr>
          <a:xfrm>
            <a:off x="335361" y="260788"/>
            <a:ext cx="9601200" cy="56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Trends in Aisles Usage</a:t>
            </a:r>
            <a:endParaRPr/>
          </a:p>
        </p:txBody>
      </p:sp>
      <p:sp>
        <p:nvSpPr>
          <p:cNvPr id="120" name="Google Shape;120;p4"/>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121" name="Google Shape;121;p4"/>
          <p:cNvSpPr txBox="1"/>
          <p:nvPr>
            <p:ph idx="2" type="body"/>
          </p:nvPr>
        </p:nvSpPr>
        <p:spPr>
          <a:xfrm>
            <a:off x="417800" y="1362825"/>
            <a:ext cx="6724200" cy="4624200"/>
          </a:xfrm>
          <a:prstGeom prst="rect">
            <a:avLst/>
          </a:prstGeom>
          <a:noFill/>
          <a:ln>
            <a:noFill/>
          </a:ln>
        </p:spPr>
        <p:txBody>
          <a:bodyPr anchorCtr="0" anchor="t" bIns="45700" lIns="91425" spcFirstLastPara="1" rIns="91425" wrap="square" tIns="45700">
            <a:noAutofit/>
          </a:bodyPr>
          <a:lstStyle/>
          <a:p>
            <a:pPr indent="-342900" lvl="0" marL="457200" rtl="0" algn="l">
              <a:lnSpc>
                <a:spcPct val="200000"/>
              </a:lnSpc>
              <a:spcBef>
                <a:spcPts val="0"/>
              </a:spcBef>
              <a:spcAft>
                <a:spcPts val="0"/>
              </a:spcAft>
              <a:buSzPts val="1800"/>
              <a:buChar char="●"/>
            </a:pPr>
            <a:r>
              <a:rPr b="1" lang="en-US" sz="1800"/>
              <a:t>Most number of aisles used to complete order: </a:t>
            </a:r>
            <a:r>
              <a:rPr lang="en-US" sz="1800"/>
              <a:t>45 </a:t>
            </a:r>
            <a:endParaRPr sz="1800"/>
          </a:p>
          <a:p>
            <a:pPr indent="-342900" lvl="0" marL="457200" rtl="0" algn="l">
              <a:lnSpc>
                <a:spcPct val="200000"/>
              </a:lnSpc>
              <a:spcBef>
                <a:spcPts val="0"/>
              </a:spcBef>
              <a:spcAft>
                <a:spcPts val="0"/>
              </a:spcAft>
              <a:buSzPts val="1800"/>
              <a:buChar char="●"/>
            </a:pPr>
            <a:r>
              <a:rPr b="1" lang="en-US" sz="1800"/>
              <a:t>Least number of aisles used to complete order: </a:t>
            </a:r>
            <a:r>
              <a:rPr lang="en-US" sz="1800"/>
              <a:t>1 </a:t>
            </a:r>
            <a:endParaRPr sz="1800"/>
          </a:p>
          <a:p>
            <a:pPr indent="-342900" lvl="0" marL="457200" rtl="0" algn="l">
              <a:lnSpc>
                <a:spcPct val="200000"/>
              </a:lnSpc>
              <a:spcBef>
                <a:spcPts val="0"/>
              </a:spcBef>
              <a:spcAft>
                <a:spcPts val="0"/>
              </a:spcAft>
              <a:buSzPts val="1800"/>
              <a:buChar char="●"/>
            </a:pPr>
            <a:r>
              <a:rPr b="1" lang="en-US" sz="1800"/>
              <a:t>Median # of aisles used: </a:t>
            </a:r>
            <a:r>
              <a:rPr lang="en-US" sz="1800"/>
              <a:t>6 </a:t>
            </a:r>
            <a:r>
              <a:rPr b="1" lang="en-US" sz="1800"/>
              <a:t> </a:t>
            </a:r>
            <a:endParaRPr sz="1800"/>
          </a:p>
          <a:p>
            <a:pPr indent="0" lvl="0" marL="45720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a:p>
        </p:txBody>
      </p:sp>
      <p:pic>
        <p:nvPicPr>
          <p:cNvPr id="122" name="Google Shape;122;p4"/>
          <p:cNvPicPr preferRelativeResize="0"/>
          <p:nvPr/>
        </p:nvPicPr>
        <p:blipFill>
          <a:blip r:embed="rId3">
            <a:alphaModFix/>
          </a:blip>
          <a:stretch>
            <a:fillRect/>
          </a:stretch>
        </p:blipFill>
        <p:spPr>
          <a:xfrm rot="5400000">
            <a:off x="5364802" y="-731877"/>
            <a:ext cx="1969770" cy="9465473"/>
          </a:xfrm>
          <a:prstGeom prst="rect">
            <a:avLst/>
          </a:prstGeom>
          <a:noFill/>
          <a:ln>
            <a:noFill/>
          </a:ln>
        </p:spPr>
      </p:pic>
      <p:sp>
        <p:nvSpPr>
          <p:cNvPr id="123" name="Google Shape;123;p4"/>
          <p:cNvSpPr txBox="1"/>
          <p:nvPr/>
        </p:nvSpPr>
        <p:spPr>
          <a:xfrm>
            <a:off x="614525" y="5113788"/>
            <a:ext cx="1118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62626"/>
                </a:solidFill>
              </a:rPr>
              <a:t>The chart reveals a positively skewed distribution in our aisle data. On average, customers navigate a reasonable number of aisles, typically around 6. However, it's important to note that some orders necessitate visits to an unusually high number of aisles. This insight highlights the need for strategic product placement within the Instabasket aisle to streamline order fulfillment, ensuring a smoother shopping experience for our customers.</a:t>
            </a:r>
            <a:endParaRPr sz="1500">
              <a:solidFill>
                <a:srgbClr val="26262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88a89553f5_0_0"/>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Most Popular Departments</a:t>
            </a:r>
            <a:endParaRPr/>
          </a:p>
        </p:txBody>
      </p:sp>
      <p:sp>
        <p:nvSpPr>
          <p:cNvPr id="130" name="Google Shape;130;g288a89553f5_0_0"/>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pic>
        <p:nvPicPr>
          <p:cNvPr id="131" name="Google Shape;131;g288a89553f5_0_0"/>
          <p:cNvPicPr preferRelativeResize="0"/>
          <p:nvPr/>
        </p:nvPicPr>
        <p:blipFill>
          <a:blip r:embed="rId3">
            <a:alphaModFix/>
          </a:blip>
          <a:stretch>
            <a:fillRect/>
          </a:stretch>
        </p:blipFill>
        <p:spPr>
          <a:xfrm>
            <a:off x="1682300" y="889276"/>
            <a:ext cx="7767750" cy="5184500"/>
          </a:xfrm>
          <a:prstGeom prst="rect">
            <a:avLst/>
          </a:prstGeom>
          <a:noFill/>
          <a:ln>
            <a:noFill/>
          </a:ln>
        </p:spPr>
      </p:pic>
      <p:sp>
        <p:nvSpPr>
          <p:cNvPr id="132" name="Google Shape;132;g288a89553f5_0_0"/>
          <p:cNvSpPr txBox="1"/>
          <p:nvPr/>
        </p:nvSpPr>
        <p:spPr>
          <a:xfrm>
            <a:off x="719350" y="6124688"/>
            <a:ext cx="1118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62626"/>
                </a:solidFill>
              </a:rPr>
              <a:t>Out of 21 departments, the Produce and Dairy Eggs departments have a significantly higher number of transactions which suggests that more priorities should be given to these departments in the Instabasket aisle to maximize order fulfillment. </a:t>
            </a:r>
            <a:endParaRPr sz="1500">
              <a:solidFill>
                <a:srgbClr val="26262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3"/>
          <p:cNvSpPr txBox="1"/>
          <p:nvPr>
            <p:ph type="ctrTitle"/>
          </p:nvPr>
        </p:nvSpPr>
        <p:spPr>
          <a:xfrm>
            <a:off x="335361" y="274638"/>
            <a:ext cx="9601067" cy="56356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Most Popular Products Purchased  </a:t>
            </a:r>
            <a:endParaRPr/>
          </a:p>
        </p:txBody>
      </p:sp>
      <p:sp>
        <p:nvSpPr>
          <p:cNvPr id="139" name="Google Shape;139;p13"/>
          <p:cNvSpPr txBox="1"/>
          <p:nvPr/>
        </p:nvSpPr>
        <p:spPr>
          <a:xfrm>
            <a:off x="7608168" y="3717032"/>
            <a:ext cx="2957392" cy="2672680"/>
          </a:xfrm>
          <a:prstGeom prst="rect">
            <a:avLst/>
          </a:prstGeom>
          <a:noFill/>
          <a:ln>
            <a:noFill/>
          </a:ln>
        </p:spPr>
        <p:txBody>
          <a:bodyPr anchorCtr="0" anchor="t" bIns="45700" lIns="91425" spcFirstLastPara="1" rIns="91425" wrap="square" tIns="45700">
            <a:noAutofit/>
          </a:bodyPr>
          <a:lstStyle/>
          <a:p>
            <a:pPr indent="-101600" lvl="0" marL="177800" marR="0" rtl="0" algn="l">
              <a:lnSpc>
                <a:spcPct val="100000"/>
              </a:lnSpc>
              <a:spcBef>
                <a:spcPts val="0"/>
              </a:spcBef>
              <a:spcAft>
                <a:spcPts val="0"/>
              </a:spcAft>
              <a:buClr>
                <a:srgbClr val="262626"/>
              </a:buClr>
              <a:buSzPts val="1200"/>
              <a:buFont typeface="Arial"/>
              <a:buNone/>
            </a:pPr>
            <a:r>
              <a:t/>
            </a:r>
            <a:endParaRPr b="0" i="0" sz="1500" u="none" cap="none" strike="noStrike">
              <a:solidFill>
                <a:srgbClr val="262626"/>
              </a:solidFill>
              <a:latin typeface="Calibri"/>
              <a:ea typeface="Calibri"/>
              <a:cs typeface="Calibri"/>
              <a:sym typeface="Calibri"/>
            </a:endParaRPr>
          </a:p>
        </p:txBody>
      </p:sp>
      <p:sp>
        <p:nvSpPr>
          <p:cNvPr id="140" name="Google Shape;140;p13"/>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141" name="Google Shape;141;p13"/>
          <p:cNvSpPr txBox="1"/>
          <p:nvPr>
            <p:ph idx="2" type="body"/>
          </p:nvPr>
        </p:nvSpPr>
        <p:spPr>
          <a:xfrm>
            <a:off x="334963" y="1273175"/>
            <a:ext cx="11517312" cy="4752975"/>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76200" rtl="0" algn="l">
              <a:lnSpc>
                <a:spcPct val="100000"/>
              </a:lnSpc>
              <a:spcBef>
                <a:spcPts val="0"/>
              </a:spcBef>
              <a:spcAft>
                <a:spcPts val="0"/>
              </a:spcAft>
              <a:buClr>
                <a:srgbClr val="262626"/>
              </a:buClr>
              <a:buSzPts val="1200"/>
              <a:buNone/>
            </a:pPr>
            <a:r>
              <a:t/>
            </a:r>
            <a:endParaRPr/>
          </a:p>
          <a:p>
            <a:pPr indent="0" lvl="0" marL="457200" rtl="0" algn="l">
              <a:spcBef>
                <a:spcPts val="0"/>
              </a:spcBef>
              <a:spcAft>
                <a:spcPts val="0"/>
              </a:spcAft>
              <a:buNone/>
            </a:pPr>
            <a:r>
              <a:t/>
            </a:r>
            <a:endParaRPr b="1" sz="1600"/>
          </a:p>
          <a:p>
            <a:pPr indent="0" lvl="0" marL="0" rtl="0" algn="l">
              <a:spcBef>
                <a:spcPts val="0"/>
              </a:spcBef>
              <a:spcAft>
                <a:spcPts val="0"/>
              </a:spcAft>
              <a:buNone/>
            </a:pPr>
            <a:r>
              <a:rPr lang="en-US" sz="1600"/>
              <a:t>Consistent with the results for most popular departments, the most popular products that </a:t>
            </a:r>
            <a:r>
              <a:rPr lang="en-US" sz="1600"/>
              <a:t>customers</a:t>
            </a:r>
            <a:r>
              <a:rPr lang="en-US" sz="1600"/>
              <a:t> tend to include in their order fall under the department category ‘produce.’ </a:t>
            </a:r>
            <a:endParaRPr/>
          </a:p>
        </p:txBody>
      </p:sp>
      <p:pic>
        <p:nvPicPr>
          <p:cNvPr id="142" name="Google Shape;142;p13"/>
          <p:cNvPicPr preferRelativeResize="0"/>
          <p:nvPr/>
        </p:nvPicPr>
        <p:blipFill>
          <a:blip r:embed="rId3">
            <a:alphaModFix/>
          </a:blip>
          <a:stretch>
            <a:fillRect/>
          </a:stretch>
        </p:blipFill>
        <p:spPr>
          <a:xfrm>
            <a:off x="0" y="1758023"/>
            <a:ext cx="12192000" cy="31492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
          <p:cNvSpPr txBox="1"/>
          <p:nvPr>
            <p:ph type="ctrTitle"/>
          </p:nvPr>
        </p:nvSpPr>
        <p:spPr>
          <a:xfrm>
            <a:off x="335361" y="274638"/>
            <a:ext cx="9601067" cy="56356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Approach</a:t>
            </a:r>
            <a:endParaRPr/>
          </a:p>
        </p:txBody>
      </p:sp>
      <p:sp>
        <p:nvSpPr>
          <p:cNvPr id="149" name="Google Shape;149;p5"/>
          <p:cNvSpPr txBox="1"/>
          <p:nvPr/>
        </p:nvSpPr>
        <p:spPr>
          <a:xfrm>
            <a:off x="7608168" y="3717032"/>
            <a:ext cx="2957392" cy="2672680"/>
          </a:xfrm>
          <a:prstGeom prst="rect">
            <a:avLst/>
          </a:prstGeom>
          <a:noFill/>
          <a:ln>
            <a:noFill/>
          </a:ln>
        </p:spPr>
        <p:txBody>
          <a:bodyPr anchorCtr="0" anchor="t" bIns="45700" lIns="91425" spcFirstLastPara="1" rIns="91425" wrap="square" tIns="45700">
            <a:noAutofit/>
          </a:bodyPr>
          <a:lstStyle/>
          <a:p>
            <a:pPr indent="-101600" lvl="0" marL="177800" marR="0" rtl="0" algn="l">
              <a:lnSpc>
                <a:spcPct val="100000"/>
              </a:lnSpc>
              <a:spcBef>
                <a:spcPts val="0"/>
              </a:spcBef>
              <a:spcAft>
                <a:spcPts val="0"/>
              </a:spcAft>
              <a:buClr>
                <a:srgbClr val="262626"/>
              </a:buClr>
              <a:buSzPts val="1200"/>
              <a:buFont typeface="Arial"/>
              <a:buNone/>
            </a:pPr>
            <a:r>
              <a:t/>
            </a:r>
            <a:endParaRPr b="0" i="0" sz="1500" u="none" cap="none" strike="noStrike">
              <a:solidFill>
                <a:srgbClr val="262626"/>
              </a:solidFill>
              <a:latin typeface="Calibri"/>
              <a:ea typeface="Calibri"/>
              <a:cs typeface="Calibri"/>
              <a:sym typeface="Calibri"/>
            </a:endParaRPr>
          </a:p>
        </p:txBody>
      </p:sp>
      <p:sp>
        <p:nvSpPr>
          <p:cNvPr id="150" name="Google Shape;150;p5"/>
          <p:cNvSpPr txBox="1"/>
          <p:nvPr>
            <p:ph idx="12" type="sldNum"/>
          </p:nvPr>
        </p:nvSpPr>
        <p:spPr>
          <a:xfrm>
            <a:off x="239351" y="6525348"/>
            <a:ext cx="480053" cy="21602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151" name="Google Shape;151;p5"/>
          <p:cNvSpPr txBox="1"/>
          <p:nvPr>
            <p:ph idx="2" type="body"/>
          </p:nvPr>
        </p:nvSpPr>
        <p:spPr>
          <a:xfrm>
            <a:off x="334963" y="1273175"/>
            <a:ext cx="11517312" cy="4752975"/>
          </a:xfrm>
          <a:prstGeom prst="rect">
            <a:avLst/>
          </a:prstGeom>
          <a:noFill/>
          <a:ln>
            <a:noFill/>
          </a:ln>
        </p:spPr>
        <p:txBody>
          <a:bodyPr anchorCtr="0" anchor="t" bIns="45700" lIns="91425" spcFirstLastPara="1" rIns="91425" wrap="square" tIns="45700">
            <a:noAutofit/>
          </a:bodyPr>
          <a:lstStyle/>
          <a:p>
            <a:pPr indent="-336550" lvl="0" marL="457200" rtl="0" algn="l">
              <a:lnSpc>
                <a:spcPct val="150000"/>
              </a:lnSpc>
              <a:spcBef>
                <a:spcPts val="0"/>
              </a:spcBef>
              <a:spcAft>
                <a:spcPts val="0"/>
              </a:spcAft>
              <a:buSzPts val="1700"/>
              <a:buChar char="●"/>
            </a:pPr>
            <a:r>
              <a:rPr b="1" lang="en-US" sz="1700"/>
              <a:t>Introduction to Product Popularity: </a:t>
            </a:r>
            <a:r>
              <a:rPr lang="en-US" sz="1700"/>
              <a:t>Product popularity reflects the frequency of customer orders through our Instabasket platform, capturing their recurring purchase preferences. It's more than just product selection; it's a key driver of order fill-in.</a:t>
            </a:r>
            <a:endParaRPr sz="1700"/>
          </a:p>
          <a:p>
            <a:pPr indent="-336550" lvl="1" marL="914400" marR="0" rtl="0" algn="l">
              <a:lnSpc>
                <a:spcPct val="150000"/>
              </a:lnSpc>
              <a:spcBef>
                <a:spcPts val="1000"/>
              </a:spcBef>
              <a:spcAft>
                <a:spcPts val="0"/>
              </a:spcAft>
              <a:buSzPts val="1700"/>
              <a:buChar char="○"/>
            </a:pPr>
            <a:r>
              <a:rPr lang="en-US" sz="1700"/>
              <a:t>In contrast to the conventional Pareto Principle, which emphasizes the top 20%, we've employed an innovative approach—an inverted Pareto strategy. Rather than focusing on the lower-performing 20%, we prioritize the essential 80%, specifically targeting the top 83% of products across categories, departments, aisles, and our entire product range.</a:t>
            </a:r>
            <a:endParaRPr sz="1700"/>
          </a:p>
          <a:p>
            <a:pPr indent="-336550" lvl="1" marL="914400" marR="0" rtl="0" algn="l">
              <a:lnSpc>
                <a:spcPct val="150000"/>
              </a:lnSpc>
              <a:spcBef>
                <a:spcPts val="1200"/>
              </a:spcBef>
              <a:spcAft>
                <a:spcPts val="0"/>
              </a:spcAft>
              <a:buSzPts val="1700"/>
              <a:buChar char="○"/>
            </a:pPr>
            <a:r>
              <a:rPr lang="en-US" sz="1700"/>
              <a:t>By embracing this inverted Pareto 80/20 principle, concentrating on the most popular items within departments, aisles, and product names, we've significantly expanded our product coverage while maintaining a high fill-in rate, transcending the limitations of relying solely on product popularity.</a:t>
            </a:r>
            <a:endParaRPr sz="1700"/>
          </a:p>
          <a:p>
            <a:pPr indent="0" lvl="0" marL="457200" rtl="0" algn="l">
              <a:lnSpc>
                <a:spcPct val="150000"/>
              </a:lnSpc>
              <a:spcBef>
                <a:spcPts val="1000"/>
              </a:spcBef>
              <a:spcAft>
                <a:spcPts val="1000"/>
              </a:spcAft>
              <a:buNone/>
            </a:pPr>
            <a:r>
              <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88a89553f5_2_335"/>
          <p:cNvSpPr txBox="1"/>
          <p:nvPr>
            <p:ph type="ctrTitle"/>
          </p:nvPr>
        </p:nvSpPr>
        <p:spPr>
          <a:xfrm>
            <a:off x="335361" y="274638"/>
            <a:ext cx="9601200" cy="56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ED037C"/>
              </a:buClr>
              <a:buSzPts val="2400"/>
              <a:buFont typeface="Arial"/>
              <a:buNone/>
            </a:pPr>
            <a:r>
              <a:rPr lang="en-US"/>
              <a:t>Business Implications </a:t>
            </a:r>
            <a:endParaRPr/>
          </a:p>
        </p:txBody>
      </p:sp>
      <p:sp>
        <p:nvSpPr>
          <p:cNvPr id="158" name="Google Shape;158;g288a89553f5_2_335"/>
          <p:cNvSpPr txBox="1"/>
          <p:nvPr/>
        </p:nvSpPr>
        <p:spPr>
          <a:xfrm>
            <a:off x="7608168" y="3717032"/>
            <a:ext cx="2957400" cy="2672700"/>
          </a:xfrm>
          <a:prstGeom prst="rect">
            <a:avLst/>
          </a:prstGeom>
          <a:noFill/>
          <a:ln>
            <a:noFill/>
          </a:ln>
        </p:spPr>
        <p:txBody>
          <a:bodyPr anchorCtr="0" anchor="t" bIns="45700" lIns="91425" spcFirstLastPara="1" rIns="91425" wrap="square" tIns="45700">
            <a:noAutofit/>
          </a:bodyPr>
          <a:lstStyle/>
          <a:p>
            <a:pPr indent="-101600" lvl="0" marL="177800" marR="0" rtl="0" algn="l">
              <a:lnSpc>
                <a:spcPct val="100000"/>
              </a:lnSpc>
              <a:spcBef>
                <a:spcPts val="0"/>
              </a:spcBef>
              <a:spcAft>
                <a:spcPts val="0"/>
              </a:spcAft>
              <a:buClr>
                <a:srgbClr val="262626"/>
              </a:buClr>
              <a:buSzPts val="1200"/>
              <a:buFont typeface="Arial"/>
              <a:buNone/>
            </a:pPr>
            <a:r>
              <a:t/>
            </a:r>
            <a:endParaRPr b="0" i="0" sz="1500" u="none" cap="none" strike="noStrike">
              <a:solidFill>
                <a:srgbClr val="262626"/>
              </a:solidFill>
              <a:latin typeface="Calibri"/>
              <a:ea typeface="Calibri"/>
              <a:cs typeface="Calibri"/>
              <a:sym typeface="Calibri"/>
            </a:endParaRPr>
          </a:p>
        </p:txBody>
      </p:sp>
      <p:sp>
        <p:nvSpPr>
          <p:cNvPr id="159" name="Google Shape;159;g288a89553f5_2_335"/>
          <p:cNvSpPr txBox="1"/>
          <p:nvPr>
            <p:ph idx="12" type="sldNum"/>
          </p:nvPr>
        </p:nvSpPr>
        <p:spPr>
          <a:xfrm>
            <a:off x="239351" y="6525348"/>
            <a:ext cx="480000" cy="216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00"/>
              <a:buNone/>
            </a:pPr>
            <a:fld id="{00000000-1234-1234-1234-123412341234}" type="slidenum">
              <a:rPr lang="en-US"/>
              <a:t>‹#›</a:t>
            </a:fld>
            <a:endParaRPr/>
          </a:p>
        </p:txBody>
      </p:sp>
      <p:sp>
        <p:nvSpPr>
          <p:cNvPr id="160" name="Google Shape;160;g288a89553f5_2_335"/>
          <p:cNvSpPr txBox="1"/>
          <p:nvPr>
            <p:ph idx="2" type="body"/>
          </p:nvPr>
        </p:nvSpPr>
        <p:spPr>
          <a:xfrm>
            <a:off x="334975" y="1153275"/>
            <a:ext cx="11517300" cy="4872900"/>
          </a:xfrm>
          <a:prstGeom prst="rect">
            <a:avLst/>
          </a:prstGeom>
          <a:noFill/>
          <a:ln>
            <a:noFill/>
          </a:ln>
        </p:spPr>
        <p:txBody>
          <a:bodyPr anchorCtr="0" anchor="t" bIns="45700" lIns="91425" spcFirstLastPara="1" rIns="91425" wrap="square" tIns="45700">
            <a:noAutofit/>
          </a:bodyPr>
          <a:lstStyle/>
          <a:p>
            <a:pPr indent="-336550" lvl="0" marL="457200" rtl="0" algn="l">
              <a:lnSpc>
                <a:spcPct val="150000"/>
              </a:lnSpc>
              <a:spcBef>
                <a:spcPts val="0"/>
              </a:spcBef>
              <a:spcAft>
                <a:spcPts val="0"/>
              </a:spcAft>
              <a:buSzPts val="1700"/>
              <a:buChar char="●"/>
            </a:pPr>
            <a:r>
              <a:rPr b="1" lang="en-US" sz="1700"/>
              <a:t>Why It Matters to MM&amp;A:</a:t>
            </a:r>
            <a:r>
              <a:rPr lang="en-US" sz="1700"/>
              <a:t> Understanding and leveraging product popularity is central to our goal of optimizing Instabasket fulfillment.</a:t>
            </a:r>
            <a:endParaRPr sz="1700"/>
          </a:p>
          <a:p>
            <a:pPr indent="-336550" lvl="0" marL="457200" rtl="0" algn="l">
              <a:lnSpc>
                <a:spcPct val="150000"/>
              </a:lnSpc>
              <a:spcBef>
                <a:spcPts val="1000"/>
              </a:spcBef>
              <a:spcAft>
                <a:spcPts val="0"/>
              </a:spcAft>
              <a:buSzPts val="1700"/>
              <a:buChar char="●"/>
            </a:pPr>
            <a:r>
              <a:rPr b="1" lang="en-US" sz="1700"/>
              <a:t>Enhanced Customer Satisfaction:</a:t>
            </a:r>
            <a:r>
              <a:rPr lang="en-US" sz="1700"/>
              <a:t> By ensuring that the most popular products are readily available and easily accessible to Instabasket personal shoppers, we can significantly improve the shopping experience for our customers. When customers find their favorite and frequently purchased items effortlessly, their satisfaction increases.</a:t>
            </a:r>
            <a:endParaRPr sz="1700"/>
          </a:p>
          <a:p>
            <a:pPr indent="-336550" lvl="0" marL="457200" rtl="0" algn="l">
              <a:lnSpc>
                <a:spcPct val="150000"/>
              </a:lnSpc>
              <a:spcBef>
                <a:spcPts val="1000"/>
              </a:spcBef>
              <a:spcAft>
                <a:spcPts val="0"/>
              </a:spcAft>
              <a:buSzPts val="1700"/>
              <a:buChar char="●"/>
            </a:pPr>
            <a:r>
              <a:rPr b="1" lang="en-US" sz="1700"/>
              <a:t>Operational Efficiency:</a:t>
            </a:r>
            <a:r>
              <a:rPr lang="en-US" sz="1700"/>
              <a:t> Product popularity has a direct impact on the efficiency of order fulfillment. Placing the most popular items in the Instabasket Aisle reduces the time personal shoppers spend searching for these products in the store, resulting in quicker and more efficient order picking.</a:t>
            </a:r>
            <a:endParaRPr sz="1700"/>
          </a:p>
          <a:p>
            <a:pPr indent="-336550" lvl="0" marL="457200" rtl="0" algn="l">
              <a:lnSpc>
                <a:spcPct val="150000"/>
              </a:lnSpc>
              <a:spcBef>
                <a:spcPts val="1000"/>
              </a:spcBef>
              <a:spcAft>
                <a:spcPts val="0"/>
              </a:spcAft>
              <a:buSzPts val="1700"/>
              <a:buChar char="●"/>
            </a:pPr>
            <a:r>
              <a:rPr b="1" lang="en-US" sz="1700"/>
              <a:t>Maximizing Sales:</a:t>
            </a:r>
            <a:r>
              <a:rPr lang="en-US" sz="1700"/>
              <a:t> Popular products are often the drivers of our sales revenue. By optimizing their availability, we can increase sales and revenue through both Instabasket and in-store customers.</a:t>
            </a:r>
            <a:endParaRPr sz="1700"/>
          </a:p>
          <a:p>
            <a:pPr indent="0" lvl="0" marL="0" rtl="0" algn="l">
              <a:lnSpc>
                <a:spcPct val="150000"/>
              </a:lnSpc>
              <a:spcBef>
                <a:spcPts val="1000"/>
              </a:spcBef>
              <a:spcAft>
                <a:spcPts val="1000"/>
              </a:spcAft>
              <a:buNone/>
            </a:pPr>
            <a:r>
              <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Rotman Pin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2013-07-26T14:57:40Z</dcterms:created>
  <dc:creator>Graham Huber</dc:creator>
</cp:coreProperties>
</file>